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308" r:id="rId3"/>
    <p:sldId id="309" r:id="rId4"/>
    <p:sldId id="257" r:id="rId5"/>
    <p:sldId id="258" r:id="rId6"/>
    <p:sldId id="260" r:id="rId7"/>
    <p:sldId id="259" r:id="rId8"/>
    <p:sldId id="262" r:id="rId9"/>
    <p:sldId id="326" r:id="rId10"/>
    <p:sldId id="327" r:id="rId11"/>
    <p:sldId id="263" r:id="rId12"/>
    <p:sldId id="328" r:id="rId13"/>
    <p:sldId id="265" r:id="rId14"/>
    <p:sldId id="266" r:id="rId15"/>
    <p:sldId id="329" r:id="rId16"/>
    <p:sldId id="330" r:id="rId17"/>
    <p:sldId id="312" r:id="rId18"/>
    <p:sldId id="340" r:id="rId19"/>
    <p:sldId id="343" r:id="rId20"/>
    <p:sldId id="321" r:id="rId21"/>
    <p:sldId id="339" r:id="rId22"/>
    <p:sldId id="333" r:id="rId23"/>
    <p:sldId id="334" r:id="rId24"/>
    <p:sldId id="335" r:id="rId25"/>
    <p:sldId id="336" r:id="rId26"/>
    <p:sldId id="337" r:id="rId27"/>
    <p:sldId id="338" r:id="rId28"/>
    <p:sldId id="279" r:id="rId29"/>
    <p:sldId id="344" r:id="rId30"/>
    <p:sldId id="268" r:id="rId31"/>
    <p:sldId id="275" r:id="rId32"/>
    <p:sldId id="277" r:id="rId33"/>
    <p:sldId id="280" r:id="rId34"/>
    <p:sldId id="273" r:id="rId35"/>
    <p:sldId id="276" r:id="rId36"/>
    <p:sldId id="270" r:id="rId37"/>
    <p:sldId id="271" r:id="rId38"/>
    <p:sldId id="282" r:id="rId39"/>
    <p:sldId id="274" r:id="rId40"/>
    <p:sldId id="281" r:id="rId41"/>
    <p:sldId id="269" r:id="rId42"/>
    <p:sldId id="278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3" r:id="rId52"/>
    <p:sldId id="341" r:id="rId53"/>
    <p:sldId id="325" r:id="rId54"/>
    <p:sldId id="305" r:id="rId55"/>
    <p:sldId id="342" r:id="rId56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华文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华文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华文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华文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华文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华文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华文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华文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华文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6375" autoAdjust="0"/>
  </p:normalViewPr>
  <p:slideViewPr>
    <p:cSldViewPr>
      <p:cViewPr varScale="1">
        <p:scale>
          <a:sx n="76" d="100"/>
          <a:sy n="76" d="100"/>
        </p:scale>
        <p:origin x="-96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4" y="62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EB261AA-13C6-41B1-AE3E-ECE63F5A1EC7}" type="datetimeFigureOut">
              <a:rPr lang="zh-CN" altLang="en-US"/>
              <a:pPr>
                <a:defRPr/>
              </a:pPr>
              <a:t>2013-9-11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DDCC455-B85D-4A12-A572-88E99DFCB3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A417B-7E66-4264-9EF1-BB3C9823D415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矩形 9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矩形 10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7" name="日期占位符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814445E-B0C6-412D-A9A9-726F392D30B4}" type="datetimeFigureOut">
              <a:rPr lang="zh-CN" altLang="en-US"/>
              <a:pPr>
                <a:defRPr/>
              </a:pPr>
              <a:t>2013-9-11</a:t>
            </a:fld>
            <a:endParaRPr lang="zh-CN" altLang="en-US"/>
          </a:p>
        </p:txBody>
      </p:sp>
      <p:sp>
        <p:nvSpPr>
          <p:cNvPr id="10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599B72B-D8F7-42E6-9530-FCCF4DBB77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CD0F8-2B5D-4034-871D-6F170F9E19E1}" type="datetimeFigureOut">
              <a:rPr lang="zh-CN" altLang="en-US"/>
              <a:pPr>
                <a:defRPr/>
              </a:pPr>
              <a:t>2013-9-11</a:t>
            </a:fld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EDC56-A29F-4B1D-AA7E-306954EE16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矩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矩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03D47-F5B1-49CD-A805-F672C928D357}" type="datetimeFigureOut">
              <a:rPr lang="zh-CN" altLang="en-US"/>
              <a:pPr>
                <a:defRPr/>
              </a:pPr>
              <a:t>2013-9-11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AB72C-3A1E-4FC8-8F9C-32E7A97295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7C912-ACB6-4599-B873-C4D4CDBFECB6}" type="datetimeFigureOut">
              <a:rPr lang="zh-CN" altLang="en-US"/>
              <a:pPr>
                <a:defRPr/>
              </a:pPr>
              <a:t>2013-9-11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7230B-FAAF-4326-BD5D-71419731C6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04FA8-7BA5-44FF-B415-B59AA52DB5E9}" type="datetimeFigureOut">
              <a:rPr lang="zh-CN" altLang="en-US"/>
              <a:pPr>
                <a:defRPr/>
              </a:pPr>
              <a:t>2013-9-11</a:t>
            </a:fld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3EAF4-DB54-4BEC-A2E8-8C7ED8D8B8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矩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矩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7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F7ED5-6DA7-4EB4-862A-802DB3A3F4A9}" type="datetimeFigureOut">
              <a:rPr lang="zh-CN" altLang="en-US"/>
              <a:pPr>
                <a:defRPr/>
              </a:pPr>
              <a:t>2013-9-11</a:t>
            </a:fld>
            <a:endParaRPr lang="zh-CN" altLang="en-US"/>
          </a:p>
        </p:txBody>
      </p:sp>
      <p:sp>
        <p:nvSpPr>
          <p:cNvPr id="8" name="灯片编号占位符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EB9CC94-5B33-4A1E-AFEA-6742802C7D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页脚占位符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D6D9431-A849-4320-8546-62911B4F983D}" type="datetimeFigureOut">
              <a:rPr lang="zh-CN" altLang="en-US"/>
              <a:pPr>
                <a:defRPr/>
              </a:pPr>
              <a:t>2013-9-11</a:t>
            </a:fld>
            <a:endParaRPr lang="zh-CN" altLang="en-US"/>
          </a:p>
        </p:txBody>
      </p:sp>
      <p:sp>
        <p:nvSpPr>
          <p:cNvPr id="6" name="灯片编号占位符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ED6ED2E-50B6-42B9-B722-F450FA43D9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页脚占位符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C8EFB65-0D4B-4720-8BAD-9D7165C7FB2F}" type="datetimeFigureOut">
              <a:rPr lang="zh-CN" altLang="en-US"/>
              <a:pPr>
                <a:defRPr/>
              </a:pPr>
              <a:t>2013-9-11</a:t>
            </a:fld>
            <a:endParaRPr lang="zh-CN" altLang="en-US"/>
          </a:p>
        </p:txBody>
      </p:sp>
      <p:sp>
        <p:nvSpPr>
          <p:cNvPr id="8" name="灯片编号占位符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FD3326-7E69-4A00-B695-D92836DCEF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页脚占位符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5E502-93FE-402D-A01B-04FF28D6DAB9}" type="datetimeFigureOut">
              <a:rPr lang="zh-CN" altLang="en-US"/>
              <a:pPr>
                <a:defRPr/>
              </a:pPr>
              <a:t>2013-9-11</a:t>
            </a:fld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B093D-87BD-4242-B907-5AB05A3195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E62BE-6623-4F6D-8E5B-1AF338AFB61D}" type="datetimeFigureOut">
              <a:rPr lang="zh-CN" altLang="en-US"/>
              <a:pPr>
                <a:defRPr/>
              </a:pPr>
              <a:t>2013-9-11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EA5CF54-0046-4A58-94A3-F79E8F1A7E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1E227-9B9E-44F3-ABA1-4C0EC33AF953}" type="datetimeFigureOut">
              <a:rPr lang="zh-CN" altLang="en-US"/>
              <a:pPr>
                <a:defRPr/>
              </a:pPr>
              <a:t>2013-9-11</a:t>
            </a:fld>
            <a:endParaRPr lang="zh-CN" altLang="en-US"/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088D4-FA02-46A0-B4B1-F1591FFC71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矩形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矩形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矩形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9" name="日期占位符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939B3C8-A66F-4B35-83DC-17B4370994A3}" type="datetimeFigureOut">
              <a:rPr lang="zh-CN" altLang="en-US"/>
              <a:pPr>
                <a:defRPr/>
              </a:pPr>
              <a:t>2013-9-11</a:t>
            </a:fld>
            <a:endParaRPr lang="zh-CN" altLang="en-US"/>
          </a:p>
        </p:txBody>
      </p:sp>
      <p:sp>
        <p:nvSpPr>
          <p:cNvPr id="10" name="灯片编号占位符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28377280-3C88-46C3-B9AF-F94CDC42F4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1" name="页脚占位符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7" name="文本占位符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E5144BF-4D3A-43EF-A765-7B6C8D295F62}" type="datetimeFigureOut">
              <a:rPr lang="zh-CN" altLang="en-US"/>
              <a:pPr>
                <a:defRPr/>
              </a:pPr>
              <a:t>2013-9-11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矩形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DD11B8B-E076-4CA9-A90A-17EC137EC3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4" r:id="rId3"/>
    <p:sldLayoutId id="2147483675" r:id="rId4"/>
    <p:sldLayoutId id="2147483676" r:id="rId5"/>
    <p:sldLayoutId id="2147483671" r:id="rId6"/>
    <p:sldLayoutId id="2147483677" r:id="rId7"/>
    <p:sldLayoutId id="2147483670" r:id="rId8"/>
    <p:sldLayoutId id="2147483678" r:id="rId9"/>
    <p:sldLayoutId id="2147483669" r:id="rId10"/>
    <p:sldLayoutId id="2147483679" r:id="rId11"/>
    <p:sldLayoutId id="214748366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华文仿宋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华文仿宋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华文仿宋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华文仿宋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华文仿宋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华文仿宋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华文仿宋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华文仿宋" pitchFamily="2" charset="-122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ctrTitle"/>
          </p:nvPr>
        </p:nvSpPr>
        <p:spPr>
          <a:xfrm>
            <a:off x="611188" y="2276475"/>
            <a:ext cx="7848600" cy="2665413"/>
          </a:xfrm>
        </p:spPr>
        <p:txBody>
          <a:bodyPr/>
          <a:lstStyle/>
          <a:p>
            <a:pPr algn="ctr" eaLnBrk="1" hangingPunct="1"/>
            <a:r>
              <a:rPr lang="en-US" altLang="zh-CN" sz="4000" cap="none" smtClean="0">
                <a:solidFill>
                  <a:srgbClr val="513E1B"/>
                </a:solidFill>
              </a:rPr>
              <a:t/>
            </a:r>
            <a:br>
              <a:rPr lang="en-US" altLang="zh-CN" sz="4000" cap="none" smtClean="0">
                <a:solidFill>
                  <a:srgbClr val="513E1B"/>
                </a:solidFill>
              </a:rPr>
            </a:br>
            <a:r>
              <a:rPr lang="en-US" altLang="zh-CN" sz="4000" cap="none" smtClean="0">
                <a:solidFill>
                  <a:srgbClr val="513E1B"/>
                </a:solidFill>
              </a:rPr>
              <a:t> </a:t>
            </a:r>
            <a:r>
              <a:rPr lang="en-US" altLang="zh-CN" sz="4000" cap="none" smtClean="0">
                <a:solidFill>
                  <a:srgbClr val="3C302A"/>
                </a:solidFill>
              </a:rPr>
              <a:t>——</a:t>
            </a:r>
            <a:r>
              <a:rPr lang="zh-CN" altLang="en-US" sz="4000" b="1" cap="none" smtClean="0">
                <a:solidFill>
                  <a:srgbClr val="3C302A"/>
                </a:solidFill>
              </a:rPr>
              <a:t>中国美术馆志愿者工作简介</a:t>
            </a:r>
            <a:r>
              <a:rPr lang="en-US" altLang="zh-CN" sz="4000" b="1" cap="none" smtClean="0">
                <a:solidFill>
                  <a:srgbClr val="3C302A"/>
                </a:solidFill>
              </a:rPr>
              <a:t/>
            </a:r>
            <a:br>
              <a:rPr lang="en-US" altLang="zh-CN" sz="4000" b="1" cap="none" smtClean="0">
                <a:solidFill>
                  <a:srgbClr val="3C302A"/>
                </a:solidFill>
              </a:rPr>
            </a:br>
            <a:r>
              <a:rPr lang="en-US" altLang="zh-CN" sz="4000" b="1" cap="none" smtClean="0">
                <a:solidFill>
                  <a:srgbClr val="3C302A"/>
                </a:solidFill>
              </a:rPr>
              <a:t/>
            </a:r>
            <a:br>
              <a:rPr lang="en-US" altLang="zh-CN" sz="4000" b="1" cap="none" smtClean="0">
                <a:solidFill>
                  <a:srgbClr val="3C302A"/>
                </a:solidFill>
              </a:rPr>
            </a:br>
            <a:r>
              <a:rPr lang="zh-CN" altLang="en-US" sz="4000" b="1" cap="none" smtClean="0">
                <a:solidFill>
                  <a:srgbClr val="513E1B"/>
                </a:solidFill>
              </a:rPr>
              <a:t>杨兰亭</a:t>
            </a:r>
            <a:br>
              <a:rPr lang="zh-CN" altLang="en-US" sz="4000" b="1" cap="none" smtClean="0">
                <a:solidFill>
                  <a:srgbClr val="513E1B"/>
                </a:solidFill>
              </a:rPr>
            </a:br>
            <a:r>
              <a:rPr lang="zh-CN" altLang="en-US" sz="2400" b="1" cap="none" smtClean="0">
                <a:solidFill>
                  <a:srgbClr val="513E1B"/>
                </a:solidFill>
              </a:rPr>
              <a:t>中国美术馆公共教育部志愿者项目负责人</a:t>
            </a:r>
            <a:r>
              <a:rPr lang="zh-CN" altLang="en-US" sz="4000" b="1" cap="none" smtClean="0">
                <a:solidFill>
                  <a:srgbClr val="513E1B"/>
                </a:solidFill>
              </a:rPr>
              <a:t> </a:t>
            </a:r>
            <a:endParaRPr lang="en-US" altLang="zh-CN" sz="4000" b="1" cap="none" smtClean="0">
              <a:solidFill>
                <a:srgbClr val="513E1B"/>
              </a:solidFill>
            </a:endParaRPr>
          </a:p>
        </p:txBody>
      </p:sp>
      <p:sp>
        <p:nvSpPr>
          <p:cNvPr id="15362" name="副标题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pPr eaLnBrk="1" hangingPunct="1"/>
            <a:r>
              <a:rPr lang="en-US" altLang="zh-CN" smtClean="0"/>
              <a:t>2013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12</a:t>
            </a:r>
            <a:r>
              <a:rPr lang="zh-CN" altLang="en-US" smtClean="0"/>
              <a:t>日</a:t>
            </a:r>
          </a:p>
        </p:txBody>
      </p:sp>
      <p:sp>
        <p:nvSpPr>
          <p:cNvPr id="15363" name="矩形 3"/>
          <p:cNvSpPr>
            <a:spLocks noChangeArrowheads="1"/>
          </p:cNvSpPr>
          <p:nvPr/>
        </p:nvSpPr>
        <p:spPr bwMode="auto">
          <a:xfrm>
            <a:off x="1476375" y="1125538"/>
            <a:ext cx="6118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6000" b="1">
                <a:solidFill>
                  <a:srgbClr val="3C302A"/>
                </a:solidFill>
                <a:latin typeface="Tw Cen MT" pitchFamily="34" charset="0"/>
                <a:ea typeface="华文仿宋" pitchFamily="2" charset="-122"/>
              </a:rPr>
              <a:t>共享艺术的快乐</a:t>
            </a:r>
            <a:r>
              <a:rPr lang="en-US" altLang="zh-CN" sz="4000" b="1">
                <a:solidFill>
                  <a:srgbClr val="3C302A"/>
                </a:solidFill>
                <a:latin typeface="Tw Cen MT" pitchFamily="34" charset="0"/>
                <a:ea typeface="华文仿宋" pitchFamily="2" charset="-122"/>
              </a:rPr>
              <a:t/>
            </a:r>
            <a:br>
              <a:rPr lang="en-US" altLang="zh-CN" sz="4000" b="1">
                <a:solidFill>
                  <a:srgbClr val="3C302A"/>
                </a:solidFill>
                <a:latin typeface="Tw Cen MT" pitchFamily="34" charset="0"/>
                <a:ea typeface="华文仿宋" pitchFamily="2" charset="-122"/>
              </a:rPr>
            </a:br>
            <a:endParaRPr lang="zh-CN" altLang="en-US">
              <a:solidFill>
                <a:srgbClr val="3C302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"/>
          </p:nvPr>
        </p:nvSpPr>
        <p:spPr>
          <a:xfrm>
            <a:off x="609600" y="1844675"/>
            <a:ext cx="3746500" cy="547688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zh-CN" altLang="en-US" sz="2800" dirty="0" smtClean="0">
                <a:solidFill>
                  <a:schemeClr val="bg2">
                    <a:lumMod val="25000"/>
                  </a:schemeClr>
                </a:solidFill>
              </a:rPr>
              <a:t>面试</a:t>
            </a:r>
            <a:endParaRPr lang="zh-CN" alt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3"/>
          </p:nvPr>
        </p:nvSpPr>
        <p:spPr>
          <a:xfrm>
            <a:off x="4859338" y="1844675"/>
            <a:ext cx="3827462" cy="547688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zh-CN" altLang="en-US" sz="2800" dirty="0" smtClean="0">
                <a:solidFill>
                  <a:schemeClr val="bg2">
                    <a:lumMod val="25000"/>
                  </a:schemeClr>
                </a:solidFill>
              </a:rPr>
              <a:t>笔试</a:t>
            </a:r>
            <a:endParaRPr lang="zh-CN" alt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5603" name="图片 20" descr="21 志愿者招募面试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73050" y="2708275"/>
            <a:ext cx="4222750" cy="2816225"/>
          </a:xfrm>
        </p:spPr>
      </p:pic>
      <p:pic>
        <p:nvPicPr>
          <p:cNvPr id="25604" name="图片 21" descr="IMG_3206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708275"/>
            <a:ext cx="4225925" cy="2814638"/>
          </a:xfrm>
        </p:spPr>
      </p:pic>
      <p:sp>
        <p:nvSpPr>
          <p:cNvPr id="9" name="标题 4"/>
          <p:cNvSpPr>
            <a:spLocks noGrp="1"/>
          </p:cNvSpPr>
          <p:nvPr>
            <p:ph type="title"/>
          </p:nvPr>
        </p:nvSpPr>
        <p:spPr>
          <a:xfrm>
            <a:off x="755650" y="476250"/>
            <a:ext cx="2670175" cy="5762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</a:rPr>
              <a:t>志愿者招募</a:t>
            </a:r>
            <a:endParaRPr lang="zh-CN" altLang="en-US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内容占位符 15" descr="DSC_0017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708275"/>
            <a:ext cx="4445000" cy="2957513"/>
          </a:xfrm>
        </p:spPr>
      </p:pic>
      <p:pic>
        <p:nvPicPr>
          <p:cNvPr id="26626" name="内容占位符 19" descr="yu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2708275"/>
            <a:ext cx="4067175" cy="3049588"/>
          </a:xfrm>
        </p:spPr>
      </p:pic>
      <p:sp>
        <p:nvSpPr>
          <p:cNvPr id="7" name="文本占位符 6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39763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zh-CN" altLang="en-US" sz="2800" dirty="0" smtClean="0">
                <a:solidFill>
                  <a:srgbClr val="513E1B"/>
                </a:solidFill>
              </a:rPr>
              <a:t>试讲</a:t>
            </a:r>
            <a:endParaRPr lang="zh-CN" altLang="en-US" sz="2800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39763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zh-CN" altLang="en-US" sz="2800" dirty="0" smtClean="0">
                <a:solidFill>
                  <a:schemeClr val="bg2">
                    <a:lumMod val="25000"/>
                  </a:schemeClr>
                </a:solidFill>
              </a:rPr>
              <a:t>考评</a:t>
            </a:r>
            <a:endParaRPr lang="zh-CN" alt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62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1116013" y="404813"/>
            <a:ext cx="3101975" cy="738187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</a:rPr>
              <a:t>志愿者服务分组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650" name="内容占位符 17"/>
          <p:cNvSpPr>
            <a:spLocks noGrp="1"/>
          </p:cNvSpPr>
          <p:nvPr>
            <p:ph sz="quarter" idx="2"/>
          </p:nvPr>
        </p:nvSpPr>
        <p:spPr>
          <a:xfrm>
            <a:off x="323850" y="1916113"/>
            <a:ext cx="8424863" cy="4462462"/>
          </a:xfrm>
        </p:spPr>
        <p:txBody>
          <a:bodyPr/>
          <a:lstStyle/>
          <a:p>
            <a:pPr>
              <a:buFont typeface="Wingdings" pitchFamily="2" charset="2"/>
              <a:buChar char="l"/>
              <a:defRPr/>
            </a:pPr>
            <a:r>
              <a:rPr lang="zh-CN" altLang="en-US" sz="2800" b="1" dirty="0" smtClean="0">
                <a:solidFill>
                  <a:srgbClr val="513E1B"/>
                </a:solidFill>
              </a:rPr>
              <a:t>讲解组（</a:t>
            </a:r>
            <a:r>
              <a:rPr lang="zh-CN" altLang="zh-CN" sz="2800" b="1" dirty="0" smtClean="0">
                <a:solidFill>
                  <a:srgbClr val="513E1B"/>
                </a:solidFill>
              </a:rPr>
              <a:t>承担展览</a:t>
            </a:r>
            <a:r>
              <a:rPr lang="zh-CN" altLang="en-US" sz="2800" b="1" dirty="0" smtClean="0">
                <a:solidFill>
                  <a:srgbClr val="513E1B"/>
                </a:solidFill>
              </a:rPr>
              <a:t>导赏</a:t>
            </a:r>
            <a:r>
              <a:rPr lang="zh-CN" altLang="zh-CN" sz="2800" b="1" dirty="0" smtClean="0">
                <a:solidFill>
                  <a:srgbClr val="513E1B"/>
                </a:solidFill>
              </a:rPr>
              <a:t>工作</a:t>
            </a:r>
            <a:r>
              <a:rPr lang="zh-CN" altLang="en-US" sz="2800" b="1" dirty="0" smtClean="0">
                <a:solidFill>
                  <a:srgbClr val="513E1B"/>
                </a:solidFill>
              </a:rPr>
              <a:t>、</a:t>
            </a:r>
            <a:r>
              <a:rPr lang="zh-CN" altLang="zh-CN" sz="2800" b="1" dirty="0" smtClean="0">
                <a:solidFill>
                  <a:srgbClr val="513E1B"/>
                </a:solidFill>
              </a:rPr>
              <a:t>展览外语</a:t>
            </a:r>
            <a:r>
              <a:rPr lang="zh-CN" altLang="en-US" sz="2800" b="1" dirty="0" smtClean="0">
                <a:solidFill>
                  <a:srgbClr val="513E1B"/>
                </a:solidFill>
              </a:rPr>
              <a:t>导赏</a:t>
            </a:r>
            <a:r>
              <a:rPr lang="zh-CN" altLang="zh-CN" sz="2800" b="1" dirty="0" smtClean="0">
                <a:solidFill>
                  <a:srgbClr val="513E1B"/>
                </a:solidFill>
              </a:rPr>
              <a:t>及相关资料翻译</a:t>
            </a:r>
            <a:r>
              <a:rPr lang="zh-CN" altLang="en-US" sz="2800" b="1" dirty="0" smtClean="0">
                <a:solidFill>
                  <a:srgbClr val="513E1B"/>
                </a:solidFill>
              </a:rPr>
              <a:t>）</a:t>
            </a:r>
            <a:endParaRPr lang="en-US" altLang="zh-CN" sz="2800" b="1" dirty="0" smtClean="0">
              <a:solidFill>
                <a:srgbClr val="513E1B"/>
              </a:solidFill>
            </a:endParaRPr>
          </a:p>
          <a:p>
            <a:pPr>
              <a:buFont typeface="Wingdings" pitchFamily="2" charset="2"/>
              <a:buChar char="l"/>
              <a:defRPr/>
            </a:pPr>
            <a:r>
              <a:rPr lang="zh-CN" altLang="en-US" sz="2800" b="1" dirty="0" smtClean="0">
                <a:solidFill>
                  <a:srgbClr val="513E1B"/>
                </a:solidFill>
              </a:rPr>
              <a:t>值班组（</a:t>
            </a:r>
            <a:r>
              <a:rPr lang="zh-CN" altLang="zh-CN" sz="2800" b="1" dirty="0" smtClean="0">
                <a:solidFill>
                  <a:srgbClr val="513E1B"/>
                </a:solidFill>
              </a:rPr>
              <a:t>志愿者休息室值班。填写</a:t>
            </a:r>
            <a:r>
              <a:rPr lang="zh-CN" altLang="en-US" sz="2800" b="1" dirty="0" smtClean="0">
                <a:solidFill>
                  <a:srgbClr val="513E1B"/>
                </a:solidFill>
              </a:rPr>
              <a:t>值班</a:t>
            </a:r>
            <a:r>
              <a:rPr lang="zh-CN" altLang="zh-CN" sz="2800" b="1" dirty="0" smtClean="0">
                <a:solidFill>
                  <a:srgbClr val="513E1B"/>
                </a:solidFill>
              </a:rPr>
              <a:t>日志，记录值班情况及处理日常工作。</a:t>
            </a:r>
            <a:r>
              <a:rPr lang="zh-CN" altLang="en-US" sz="2800" b="1" dirty="0" smtClean="0">
                <a:solidFill>
                  <a:srgbClr val="513E1B"/>
                </a:solidFill>
              </a:rPr>
              <a:t>）</a:t>
            </a:r>
            <a:endParaRPr lang="en-US" altLang="zh-CN" sz="2800" b="1" dirty="0" smtClean="0">
              <a:solidFill>
                <a:srgbClr val="513E1B"/>
              </a:solidFill>
            </a:endParaRPr>
          </a:p>
          <a:p>
            <a:pPr>
              <a:buFont typeface="Wingdings" pitchFamily="2" charset="2"/>
              <a:buChar char="l"/>
              <a:defRPr/>
            </a:pPr>
            <a:r>
              <a:rPr lang="zh-CN" altLang="en-US" sz="2800" b="1" dirty="0" smtClean="0">
                <a:solidFill>
                  <a:srgbClr val="513E1B"/>
                </a:solidFill>
              </a:rPr>
              <a:t>服务组（档案、设计、新闻、摄影、会务）</a:t>
            </a:r>
            <a:endParaRPr lang="en-US" altLang="zh-CN" sz="2800" b="1" dirty="0" smtClean="0"/>
          </a:p>
          <a:p>
            <a:pPr>
              <a:buFont typeface="Wingdings" pitchFamily="2" charset="2"/>
              <a:buChar char="l"/>
              <a:defRPr/>
            </a:pPr>
            <a:r>
              <a:rPr lang="zh-CN" altLang="en-US" sz="2800" b="1" dirty="0" smtClean="0">
                <a:solidFill>
                  <a:srgbClr val="513E1B"/>
                </a:solidFill>
              </a:rPr>
              <a:t>志愿者教员组</a:t>
            </a:r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</a:rPr>
              <a:t>（</a:t>
            </a:r>
            <a:r>
              <a:rPr lang="zh-CN" altLang="zh-CN" sz="2800" b="1" dirty="0" smtClean="0">
                <a:solidFill>
                  <a:schemeClr val="bg2">
                    <a:lumMod val="25000"/>
                  </a:schemeClr>
                </a:solidFill>
              </a:rPr>
              <a:t> 承担部分公共教育活动的策划与实施）</a:t>
            </a:r>
            <a:endParaRPr lang="en-US" altLang="zh-CN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altLang="zh-CN" sz="2800" b="1" dirty="0" smtClean="0">
              <a:solidFill>
                <a:srgbClr val="513E1B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zh-CN" altLang="en-US" sz="2800" b="1" dirty="0" smtClean="0">
                <a:solidFill>
                  <a:srgbClr val="513E1B"/>
                </a:solidFill>
              </a:rPr>
              <a:t>人员分布情况：队伍中</a:t>
            </a:r>
            <a:r>
              <a:rPr lang="en-US" altLang="zh-CN" sz="2800" b="1" dirty="0" smtClean="0">
                <a:solidFill>
                  <a:srgbClr val="513E1B"/>
                </a:solidFill>
              </a:rPr>
              <a:t>90%</a:t>
            </a:r>
            <a:r>
              <a:rPr lang="zh-CN" altLang="en-US" sz="2800" b="1" dirty="0" smtClean="0">
                <a:solidFill>
                  <a:srgbClr val="513E1B"/>
                </a:solidFill>
              </a:rPr>
              <a:t>的志愿者进行导赏工作。</a:t>
            </a:r>
            <a:endParaRPr lang="en-US" altLang="zh-CN" sz="2800" b="1" dirty="0" smtClean="0">
              <a:solidFill>
                <a:srgbClr val="513E1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3744913" cy="7747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3600" b="1" dirty="0" smtClean="0">
                <a:solidFill>
                  <a:srgbClr val="513E1B"/>
                </a:solidFill>
              </a:rPr>
              <a:t>年度考核与总结</a:t>
            </a:r>
          </a:p>
        </p:txBody>
      </p:sp>
      <p:pic>
        <p:nvPicPr>
          <p:cNvPr id="28674" name="图片 5" descr="3 2013年新春志愿者大合影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3349625"/>
            <a:ext cx="52578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内容占位符 7" descr="2008年 志愿者总结大会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1268413"/>
            <a:ext cx="4046537" cy="2698750"/>
          </a:xfrm>
        </p:spPr>
      </p:pic>
      <p:pic>
        <p:nvPicPr>
          <p:cNvPr id="28676" name="图片 8" descr="4 - 颁发获奖证书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244600"/>
            <a:ext cx="41036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标题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29698" name="内容占位符 3" descr="22 2013年2月3日，志愿者新春联谊，合唱《美的殿堂》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708275"/>
            <a:ext cx="6216650" cy="4149725"/>
          </a:xfrm>
        </p:spPr>
      </p:pic>
      <p:pic>
        <p:nvPicPr>
          <p:cNvPr id="29699" name="图片 4" descr="26-台湾实习生表演舞蹈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028700"/>
            <a:ext cx="4643437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图片 5" descr="19-诗朗诵《老有老的骄傲》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05325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116013" y="477838"/>
            <a:ext cx="2808287" cy="51911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 smtClean="0">
                <a:solidFill>
                  <a:srgbClr val="513E1B"/>
                </a:solidFill>
              </a:rPr>
              <a:t>志愿者工作手册</a:t>
            </a:r>
          </a:p>
        </p:txBody>
      </p:sp>
      <p:sp>
        <p:nvSpPr>
          <p:cNvPr id="30722" name="内容占位符 11"/>
          <p:cNvSpPr>
            <a:spLocks noGrp="1"/>
          </p:cNvSpPr>
          <p:nvPr>
            <p:ph sz="quarter" idx="2"/>
          </p:nvPr>
        </p:nvSpPr>
        <p:spPr>
          <a:xfrm>
            <a:off x="4500563" y="1628775"/>
            <a:ext cx="4230687" cy="453231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zh-CN" altLang="en-US" b="1" smtClean="0">
                <a:solidFill>
                  <a:srgbClr val="513E1B"/>
                </a:solidFill>
              </a:rPr>
              <a:t>手册内容包括：</a:t>
            </a:r>
            <a:endParaRPr lang="en-US" altLang="zh-CN" b="1" smtClean="0">
              <a:solidFill>
                <a:srgbClr val="513E1B"/>
              </a:solidFill>
            </a:endParaRPr>
          </a:p>
          <a:p>
            <a:pPr>
              <a:buFont typeface="Wingdings" pitchFamily="2" charset="2"/>
              <a:buNone/>
            </a:pPr>
            <a:endParaRPr lang="en-US" altLang="zh-CN" b="1" smtClean="0">
              <a:solidFill>
                <a:srgbClr val="513E1B"/>
              </a:solidFill>
            </a:endParaRPr>
          </a:p>
          <a:p>
            <a:pPr>
              <a:buFont typeface="Wingdings" pitchFamily="2" charset="2"/>
              <a:buChar char="l"/>
            </a:pPr>
            <a:r>
              <a:rPr lang="en-US" altLang="zh-CN" b="1" smtClean="0">
                <a:solidFill>
                  <a:srgbClr val="513E1B"/>
                </a:solidFill>
              </a:rPr>
              <a:t>《</a:t>
            </a:r>
            <a:r>
              <a:rPr lang="zh-CN" altLang="en-US" b="1" smtClean="0">
                <a:solidFill>
                  <a:srgbClr val="513E1B"/>
                </a:solidFill>
              </a:rPr>
              <a:t>志愿者工作简介</a:t>
            </a:r>
            <a:r>
              <a:rPr lang="en-US" altLang="zh-CN" b="1" smtClean="0">
                <a:solidFill>
                  <a:srgbClr val="513E1B"/>
                </a:solidFill>
              </a:rPr>
              <a:t>》</a:t>
            </a:r>
          </a:p>
          <a:p>
            <a:pPr>
              <a:buFont typeface="Wingdings" pitchFamily="2" charset="2"/>
              <a:buChar char="l"/>
            </a:pPr>
            <a:r>
              <a:rPr lang="en-US" altLang="zh-CN" b="1" smtClean="0">
                <a:solidFill>
                  <a:srgbClr val="513E1B"/>
                </a:solidFill>
              </a:rPr>
              <a:t>《</a:t>
            </a:r>
            <a:r>
              <a:rPr lang="zh-CN" altLang="en-US" b="1" smtClean="0">
                <a:solidFill>
                  <a:srgbClr val="513E1B"/>
                </a:solidFill>
              </a:rPr>
              <a:t>志愿者章程</a:t>
            </a:r>
            <a:r>
              <a:rPr lang="en-US" altLang="zh-CN" b="1" smtClean="0">
                <a:solidFill>
                  <a:srgbClr val="513E1B"/>
                </a:solidFill>
              </a:rPr>
              <a:t>》</a:t>
            </a:r>
          </a:p>
          <a:p>
            <a:pPr>
              <a:buFont typeface="Wingdings" pitchFamily="2" charset="2"/>
              <a:buChar char="l"/>
            </a:pPr>
            <a:r>
              <a:rPr lang="en-US" altLang="zh-CN" b="1" smtClean="0">
                <a:solidFill>
                  <a:srgbClr val="513E1B"/>
                </a:solidFill>
              </a:rPr>
              <a:t>《</a:t>
            </a:r>
            <a:r>
              <a:rPr lang="zh-CN" altLang="en-US" b="1" smtClean="0">
                <a:solidFill>
                  <a:srgbClr val="513E1B"/>
                </a:solidFill>
              </a:rPr>
              <a:t>志愿者管理办法</a:t>
            </a:r>
            <a:r>
              <a:rPr lang="en-US" altLang="zh-CN" b="1" smtClean="0">
                <a:solidFill>
                  <a:srgbClr val="513E1B"/>
                </a:solidFill>
              </a:rPr>
              <a:t>》</a:t>
            </a:r>
            <a:endParaRPr lang="en-US" altLang="zh-CN" smtClean="0"/>
          </a:p>
          <a:p>
            <a:pPr>
              <a:buFont typeface="Wingdings" pitchFamily="2" charset="2"/>
              <a:buNone/>
            </a:pPr>
            <a:endParaRPr lang="zh-CN" altLang="en-US" smtClean="0"/>
          </a:p>
        </p:txBody>
      </p:sp>
      <p:pic>
        <p:nvPicPr>
          <p:cNvPr id="30723" name="内容占位符 5" descr="志愿者工作手册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01688" y="1589088"/>
            <a:ext cx="3502025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文本占位符 5"/>
          <p:cNvSpPr>
            <a:spLocks noGrp="1"/>
          </p:cNvSpPr>
          <p:nvPr>
            <p:ph type="body" idx="1"/>
          </p:nvPr>
        </p:nvSpPr>
        <p:spPr>
          <a:xfrm>
            <a:off x="323850" y="3573463"/>
            <a:ext cx="8569325" cy="1347787"/>
          </a:xfrm>
        </p:spPr>
        <p:txBody>
          <a:bodyPr/>
          <a:lstStyle/>
          <a:p>
            <a:r>
              <a:rPr lang="zh-CN" altLang="en-US" sz="5800" b="1" smtClean="0">
                <a:solidFill>
                  <a:srgbClr val="594740"/>
                </a:solidFill>
                <a:ea typeface="宋体" charset="-122"/>
              </a:rPr>
              <a:t>讲解</a:t>
            </a:r>
            <a:r>
              <a:rPr lang="zh-CN" altLang="en-US" sz="5800" b="1" smtClean="0">
                <a:solidFill>
                  <a:srgbClr val="594740"/>
                </a:solidFill>
                <a:latin typeface="宋体" charset="-122"/>
                <a:ea typeface="宋体" charset="-122"/>
              </a:rPr>
              <a:t>→对话→引导→教育</a:t>
            </a:r>
            <a:endParaRPr lang="zh-CN" altLang="en-US" sz="5800" b="1" smtClean="0">
              <a:solidFill>
                <a:srgbClr val="594740"/>
              </a:solidFill>
              <a:ea typeface="宋体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b="1" dirty="0" smtClean="0">
                <a:solidFill>
                  <a:schemeClr val="tx2">
                    <a:lumMod val="50000"/>
                  </a:schemeClr>
                </a:solidFill>
              </a:rPr>
              <a:t>讲解导赏工作发展</a:t>
            </a:r>
            <a:endParaRPr lang="zh-CN" alt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内容占位符 2"/>
          <p:cNvSpPr>
            <a:spLocks noGrp="1"/>
          </p:cNvSpPr>
          <p:nvPr>
            <p:ph type="body" idx="1"/>
          </p:nvPr>
        </p:nvSpPr>
        <p:spPr>
          <a:xfrm>
            <a:off x="1116013" y="2708275"/>
            <a:ext cx="7123112" cy="2846388"/>
          </a:xfrm>
        </p:spPr>
        <p:txBody>
          <a:bodyPr/>
          <a:lstStyle/>
          <a:p>
            <a:pPr eaLnBrk="1" hangingPunct="1">
              <a:defRPr/>
            </a:pPr>
            <a:endParaRPr lang="en-US" altLang="zh-CN" dirty="0" smtClean="0"/>
          </a:p>
          <a:p>
            <a:pPr eaLnBrk="1" hangingPunct="1">
              <a:defRPr/>
            </a:pPr>
            <a:r>
              <a:rPr lang="en-US" altLang="zh-CN" dirty="0" smtClean="0">
                <a:solidFill>
                  <a:schemeClr val="tx2">
                    <a:lumMod val="50000"/>
                  </a:schemeClr>
                </a:solidFill>
              </a:rPr>
              <a:t>       </a:t>
            </a:r>
            <a:r>
              <a:rPr lang="zh-CN" altLang="en-US" sz="3600" b="1" dirty="0" smtClean="0">
                <a:solidFill>
                  <a:schemeClr val="tx2">
                    <a:lumMod val="50000"/>
                  </a:schemeClr>
                </a:solidFill>
              </a:rPr>
              <a:t>为了进一步</a:t>
            </a:r>
            <a:r>
              <a:rPr lang="zh-CN" altLang="zh-CN" sz="3600" b="1" dirty="0" smtClean="0">
                <a:solidFill>
                  <a:schemeClr val="tx2">
                    <a:lumMod val="50000"/>
                  </a:schemeClr>
                </a:solidFill>
              </a:rPr>
              <a:t>扩大和深化中国美术馆公共教育体系建设，我们打造</a:t>
            </a:r>
            <a:r>
              <a:rPr lang="zh-CN" altLang="en-US" sz="3600" b="1" dirty="0" smtClean="0">
                <a:solidFill>
                  <a:schemeClr val="tx2">
                    <a:lumMod val="50000"/>
                  </a:schemeClr>
                </a:solidFill>
              </a:rPr>
              <a:t>了</a:t>
            </a:r>
            <a:r>
              <a:rPr lang="zh-CN" altLang="zh-CN" sz="3600" b="1" dirty="0" smtClean="0">
                <a:solidFill>
                  <a:schemeClr val="tx2">
                    <a:lumMod val="50000"/>
                  </a:schemeClr>
                </a:solidFill>
              </a:rPr>
              <a:t>一支专业化的志愿</a:t>
            </a:r>
            <a:r>
              <a:rPr lang="zh-CN" altLang="en-US" sz="3600" b="1" dirty="0" smtClean="0">
                <a:solidFill>
                  <a:schemeClr val="tx2">
                    <a:lumMod val="50000"/>
                  </a:schemeClr>
                </a:solidFill>
              </a:rPr>
              <a:t>者</a:t>
            </a:r>
            <a:r>
              <a:rPr lang="zh-CN" altLang="zh-CN" sz="3600" b="1" dirty="0" smtClean="0">
                <a:solidFill>
                  <a:schemeClr val="tx2">
                    <a:lumMod val="50000"/>
                  </a:schemeClr>
                </a:solidFill>
              </a:rPr>
              <a:t>教员队伍。</a:t>
            </a:r>
            <a:endParaRPr lang="zh-CN" altLang="en-US" sz="36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168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5400" b="1" dirty="0" smtClean="0">
                <a:solidFill>
                  <a:schemeClr val="tx2">
                    <a:lumMod val="50000"/>
                  </a:schemeClr>
                </a:solidFill>
              </a:rPr>
              <a:t>志愿者教员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b="1" smtClean="0">
                <a:solidFill>
                  <a:srgbClr val="3C302A"/>
                </a:solidFill>
              </a:rPr>
              <a:t>志愿者教员的选拔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orient="vert" idx="4294967295"/>
          </p:nvPr>
        </p:nvSpPr>
        <p:spPr>
          <a:xfrm>
            <a:off x="395288" y="1916113"/>
            <a:ext cx="8280400" cy="4525962"/>
          </a:xfrm>
        </p:spPr>
        <p:txBody>
          <a:bodyPr/>
          <a:lstStyle/>
          <a:p>
            <a:pPr>
              <a:defRPr/>
            </a:pPr>
            <a:r>
              <a:rPr lang="zh-CN" altLang="zh-CN" sz="3200" b="1" dirty="0" smtClean="0">
                <a:solidFill>
                  <a:schemeClr val="tx2">
                    <a:lumMod val="50000"/>
                  </a:schemeClr>
                </a:solidFill>
              </a:rPr>
              <a:t>具备公益意识，以美育服务大众为己任</a:t>
            </a:r>
            <a:endParaRPr lang="en-US" altLang="zh-CN" sz="3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zh-CN" altLang="zh-CN" sz="3200" b="1" dirty="0" smtClean="0">
                <a:solidFill>
                  <a:schemeClr val="tx2">
                    <a:lumMod val="50000"/>
                  </a:schemeClr>
                </a:solidFill>
              </a:rPr>
              <a:t>能够对大众进行艺术教育</a:t>
            </a:r>
            <a:endParaRPr lang="en-US" altLang="zh-CN" sz="3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zh-CN" altLang="zh-CN" sz="3200" b="1" dirty="0" smtClean="0">
                <a:solidFill>
                  <a:schemeClr val="tx2">
                    <a:lumMod val="50000"/>
                  </a:schemeClr>
                </a:solidFill>
              </a:rPr>
              <a:t>有专业能力</a:t>
            </a:r>
            <a:r>
              <a:rPr lang="zh-CN" altLang="en-US" sz="3200" b="1" dirty="0" smtClean="0">
                <a:solidFill>
                  <a:schemeClr val="tx2">
                    <a:lumMod val="50000"/>
                  </a:schemeClr>
                </a:solidFill>
              </a:rPr>
              <a:t>服务</a:t>
            </a:r>
            <a:r>
              <a:rPr lang="zh-CN" altLang="zh-CN" sz="3200" b="1" dirty="0" smtClean="0">
                <a:solidFill>
                  <a:schemeClr val="tx2">
                    <a:lumMod val="50000"/>
                  </a:schemeClr>
                </a:solidFill>
              </a:rPr>
              <a:t>不同类型的观众</a:t>
            </a:r>
            <a:endParaRPr lang="en-US" altLang="zh-CN" sz="3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zh-CN" altLang="en-US" sz="3200" b="1" dirty="0" smtClean="0">
                <a:solidFill>
                  <a:schemeClr val="tx2">
                    <a:lumMod val="50000"/>
                  </a:schemeClr>
                </a:solidFill>
              </a:rPr>
              <a:t>懂得运用美术馆资源，实施教育活动时，理解美术馆的教育特点、方式、内容等</a:t>
            </a:r>
            <a:endParaRPr lang="en-US" altLang="zh-CN" sz="3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zh-CN" altLang="zh-CN" sz="3200" b="1" dirty="0" smtClean="0">
                <a:solidFill>
                  <a:schemeClr val="tx2">
                    <a:lumMod val="50000"/>
                  </a:schemeClr>
                </a:solidFill>
              </a:rPr>
              <a:t>参与教育活动策划和相关</a:t>
            </a:r>
            <a:r>
              <a:rPr lang="zh-CN" altLang="en-US" sz="3200" b="1" dirty="0" smtClean="0">
                <a:solidFill>
                  <a:schemeClr val="tx2">
                    <a:lumMod val="50000"/>
                  </a:schemeClr>
                </a:solidFill>
              </a:rPr>
              <a:t>材料</a:t>
            </a:r>
            <a:r>
              <a:rPr lang="zh-CN" altLang="zh-CN" sz="3200" b="1" dirty="0" smtClean="0">
                <a:solidFill>
                  <a:schemeClr val="tx2">
                    <a:lumMod val="50000"/>
                  </a:schemeClr>
                </a:solidFill>
              </a:rPr>
              <a:t>编</a:t>
            </a:r>
            <a:r>
              <a:rPr lang="zh-CN" altLang="en-US" sz="3200" b="1" dirty="0" smtClean="0">
                <a:solidFill>
                  <a:schemeClr val="tx2">
                    <a:lumMod val="50000"/>
                  </a:schemeClr>
                </a:solidFill>
              </a:rPr>
              <a:t>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>
              <a:defRPr/>
            </a:pPr>
            <a:r>
              <a:rPr lang="zh-CN" altLang="en-US" sz="4000" b="1" dirty="0" smtClean="0">
                <a:solidFill>
                  <a:schemeClr val="tx2">
                    <a:lumMod val="50000"/>
                  </a:schemeClr>
                </a:solidFill>
              </a:rPr>
              <a:t>志愿者教员教育活动的准备</a:t>
            </a:r>
            <a:endParaRPr lang="zh-CN" altLang="en-US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>
          <a:xfrm>
            <a:off x="611188" y="2362200"/>
            <a:ext cx="8153400" cy="4495800"/>
          </a:xfrm>
        </p:spPr>
        <p:txBody>
          <a:bodyPr/>
          <a:lstStyle/>
          <a:p>
            <a:pPr>
              <a:defRPr/>
            </a:pPr>
            <a:r>
              <a:rPr lang="zh-CN" altLang="en-US" b="1" dirty="0" smtClean="0">
                <a:solidFill>
                  <a:schemeClr val="bg2">
                    <a:lumMod val="10000"/>
                  </a:schemeClr>
                </a:solidFill>
              </a:rPr>
              <a:t>小组讨论、寻找教育活动方向、选定教育人群</a:t>
            </a:r>
            <a:endParaRPr lang="en-US" altLang="zh-CN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r>
              <a:rPr lang="zh-CN" altLang="en-US" b="1" dirty="0" smtClean="0">
                <a:solidFill>
                  <a:schemeClr val="bg2">
                    <a:lumMod val="10000"/>
                  </a:schemeClr>
                </a:solidFill>
              </a:rPr>
              <a:t>选定活动主策划人</a:t>
            </a:r>
            <a:endParaRPr lang="en-US" altLang="zh-CN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r>
              <a:rPr lang="zh-CN" altLang="en-US" b="1" dirty="0" smtClean="0">
                <a:solidFill>
                  <a:schemeClr val="bg2">
                    <a:lumMod val="10000"/>
                  </a:schemeClr>
                </a:solidFill>
              </a:rPr>
              <a:t>完成教育活动</a:t>
            </a:r>
            <a:r>
              <a:rPr lang="zh-CN" altLang="en-US" b="1" smtClean="0">
                <a:solidFill>
                  <a:schemeClr val="bg2">
                    <a:lumMod val="10000"/>
                  </a:schemeClr>
                </a:solidFill>
              </a:rPr>
              <a:t>策划书等材料</a:t>
            </a:r>
            <a:endParaRPr lang="en-US" altLang="zh-CN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r>
              <a:rPr lang="zh-CN" altLang="en-US" b="1" dirty="0" smtClean="0">
                <a:solidFill>
                  <a:schemeClr val="bg2">
                    <a:lumMod val="10000"/>
                  </a:schemeClr>
                </a:solidFill>
              </a:rPr>
              <a:t>由公共教育部给出意见</a:t>
            </a:r>
            <a:endParaRPr lang="en-US" altLang="zh-CN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r>
              <a:rPr lang="zh-CN" altLang="en-US" b="1" dirty="0" smtClean="0">
                <a:solidFill>
                  <a:schemeClr val="bg2">
                    <a:lumMod val="10000"/>
                  </a:schemeClr>
                </a:solidFill>
              </a:rPr>
              <a:t>落实组织和实施</a:t>
            </a:r>
            <a:endParaRPr lang="en-US" altLang="zh-CN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b="1" dirty="0" smtClean="0"/>
              <a:t/>
            </a:r>
            <a:br>
              <a:rPr lang="en-US" altLang="zh-CN" b="1" dirty="0" smtClean="0"/>
            </a:br>
            <a:endParaRPr lang="zh-CN" altLang="en-US" dirty="0"/>
          </a:p>
        </p:txBody>
      </p:sp>
      <p:sp>
        <p:nvSpPr>
          <p:cNvPr id="16386" name="副标题 7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r>
              <a:rPr lang="zh-CN" altLang="en-US" b="1" smtClean="0"/>
              <a:t>中国美术馆（</a:t>
            </a:r>
            <a:r>
              <a:rPr lang="en-US" altLang="zh-CN" b="1" smtClean="0"/>
              <a:t>NAMOC</a:t>
            </a:r>
            <a:r>
              <a:rPr lang="zh-CN" altLang="en-US" b="1" smtClean="0"/>
              <a:t>）</a:t>
            </a:r>
            <a:endParaRPr lang="zh-CN" altLang="en-US" smtClean="0"/>
          </a:p>
        </p:txBody>
      </p:sp>
      <p:pic>
        <p:nvPicPr>
          <p:cNvPr id="16387" name="Picture 5" descr="130529090923new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88913"/>
            <a:ext cx="7605713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标题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35842" name="图片 4" descr="IMG_009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88913"/>
            <a:ext cx="44291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图片 7" descr="c32ffa1df2f9bff46f68d24_m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88913"/>
            <a:ext cx="443388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图片 8" descr="12-史家小学师生展示教学成果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3236913"/>
            <a:ext cx="5257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图片 6" descr="3 - 老师富有表情地为孩子们讲绘本故事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3241675"/>
            <a:ext cx="543560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内容占位符 3" descr="W02012032837740031943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59338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图片 1" descr="IMG_956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97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图片 2" descr="IMG_96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0750" y="3213100"/>
            <a:ext cx="546735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图片 1" descr="IMG_147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20713"/>
            <a:ext cx="8785225" cy="585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图片 1" descr="IMG_997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92150"/>
            <a:ext cx="8677275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图片 2" descr="IMG_989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765175"/>
            <a:ext cx="8532813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图片 2" descr="IMG_106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20713"/>
            <a:ext cx="8532813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图片 2" descr="IMG_190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92150"/>
            <a:ext cx="8677275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内容占位符 9"/>
          <p:cNvSpPr>
            <a:spLocks noGrp="1"/>
          </p:cNvSpPr>
          <p:nvPr>
            <p:ph type="body" idx="1"/>
          </p:nvPr>
        </p:nvSpPr>
        <p:spPr>
          <a:xfrm>
            <a:off x="395288" y="3141663"/>
            <a:ext cx="7123112" cy="1673225"/>
          </a:xfrm>
        </p:spPr>
        <p:txBody>
          <a:bodyPr/>
          <a:lstStyle/>
          <a:p>
            <a:pPr eaLnBrk="1" hangingPunct="1"/>
            <a:r>
              <a:rPr lang="zh-CN" altLang="en-US" b="1" smtClean="0">
                <a:solidFill>
                  <a:srgbClr val="3C302A"/>
                </a:solidFill>
              </a:rPr>
              <a:t>志愿者培养核心理念：</a:t>
            </a:r>
            <a:endParaRPr lang="en-US" altLang="zh-CN" b="1" smtClean="0">
              <a:solidFill>
                <a:srgbClr val="3C302A"/>
              </a:solidFill>
            </a:endParaRPr>
          </a:p>
          <a:p>
            <a:pPr eaLnBrk="1" hangingPunct="1"/>
            <a:r>
              <a:rPr lang="en-US" altLang="zh-CN" b="1" smtClean="0">
                <a:solidFill>
                  <a:srgbClr val="3C302A"/>
                </a:solidFill>
              </a:rPr>
              <a:t>         </a:t>
            </a:r>
          </a:p>
          <a:p>
            <a:pPr eaLnBrk="1" hangingPunct="1"/>
            <a:r>
              <a:rPr lang="en-US" altLang="zh-CN" b="1" smtClean="0">
                <a:solidFill>
                  <a:srgbClr val="3C302A"/>
                </a:solidFill>
              </a:rPr>
              <a:t>         </a:t>
            </a:r>
            <a:r>
              <a:rPr lang="zh-CN" altLang="en-US" b="1" smtClean="0">
                <a:solidFill>
                  <a:srgbClr val="3C302A"/>
                </a:solidFill>
              </a:rPr>
              <a:t>注重将各类知识融会贯通的能力</a:t>
            </a:r>
            <a:endParaRPr lang="en-US" altLang="zh-CN" b="1" smtClean="0">
              <a:solidFill>
                <a:srgbClr val="3C302A"/>
              </a:solidFill>
            </a:endParaRPr>
          </a:p>
          <a:p>
            <a:pPr eaLnBrk="1" hangingPunct="1"/>
            <a:r>
              <a:rPr lang="en-US" altLang="zh-CN" b="1" smtClean="0">
                <a:solidFill>
                  <a:srgbClr val="3C302A"/>
                </a:solidFill>
              </a:rPr>
              <a:t>         </a:t>
            </a:r>
            <a:r>
              <a:rPr lang="zh-CN" altLang="en-US" b="1" smtClean="0">
                <a:solidFill>
                  <a:srgbClr val="3C302A"/>
                </a:solidFill>
              </a:rPr>
              <a:t>注重志愿者与观众之间的关系 </a:t>
            </a:r>
            <a:endParaRPr lang="zh-CN" altLang="en-US" smtClean="0">
              <a:solidFill>
                <a:srgbClr val="3C302A"/>
              </a:solidFill>
            </a:endParaRPr>
          </a:p>
        </p:txBody>
      </p:sp>
      <p:sp>
        <p:nvSpPr>
          <p:cNvPr id="31745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4800" b="1" dirty="0" smtClean="0">
                <a:solidFill>
                  <a:schemeClr val="bg2">
                    <a:lumMod val="25000"/>
                  </a:schemeClr>
                </a:solidFill>
              </a:rPr>
              <a:t>志愿者培养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标题 3"/>
          <p:cNvSpPr>
            <a:spLocks noGrp="1"/>
          </p:cNvSpPr>
          <p:nvPr>
            <p:ph type="title"/>
          </p:nvPr>
        </p:nvSpPr>
        <p:spPr>
          <a:xfrm>
            <a:off x="827088" y="188913"/>
            <a:ext cx="3384550" cy="576262"/>
          </a:xfrm>
        </p:spPr>
        <p:txBody>
          <a:bodyPr/>
          <a:lstStyle/>
          <a:p>
            <a:pPr eaLnBrk="1" hangingPunct="1"/>
            <a:r>
              <a:rPr lang="en-US" altLang="zh-CN" b="1" smtClean="0">
                <a:solidFill>
                  <a:srgbClr val="513E1B"/>
                </a:solidFill>
              </a:rPr>
              <a:t/>
            </a:r>
            <a:br>
              <a:rPr lang="en-US" altLang="zh-CN" b="1" smtClean="0">
                <a:solidFill>
                  <a:srgbClr val="513E1B"/>
                </a:solidFill>
              </a:rPr>
            </a:br>
            <a:r>
              <a:rPr lang="zh-CN" altLang="en-US" b="1" smtClean="0">
                <a:solidFill>
                  <a:srgbClr val="513E1B"/>
                </a:solidFill>
              </a:rPr>
              <a:t>培训内容</a:t>
            </a:r>
            <a:endParaRPr lang="zh-CN" altLang="en-US" smtClean="0"/>
          </a:p>
        </p:txBody>
      </p:sp>
      <p:sp>
        <p:nvSpPr>
          <p:cNvPr id="45058" name="内容占位符 4"/>
          <p:cNvSpPr>
            <a:spLocks noGrp="1"/>
          </p:cNvSpPr>
          <p:nvPr>
            <p:ph sz="quarter" idx="1"/>
          </p:nvPr>
        </p:nvSpPr>
        <p:spPr>
          <a:xfrm>
            <a:off x="684213" y="2276475"/>
            <a:ext cx="5686425" cy="3917950"/>
          </a:xfrm>
        </p:spPr>
        <p:txBody>
          <a:bodyPr/>
          <a:lstStyle/>
          <a:p>
            <a:r>
              <a:rPr lang="zh-CN" altLang="en-US" b="1" smtClean="0">
                <a:solidFill>
                  <a:srgbClr val="513E1B"/>
                </a:solidFill>
              </a:rPr>
              <a:t>展厅培训与讲座</a:t>
            </a:r>
            <a:endParaRPr lang="en-US" altLang="zh-CN" b="1" smtClean="0">
              <a:solidFill>
                <a:srgbClr val="513E1B"/>
              </a:solidFill>
            </a:endParaRPr>
          </a:p>
          <a:p>
            <a:r>
              <a:rPr lang="zh-CN" altLang="en-US" b="1" smtClean="0">
                <a:solidFill>
                  <a:srgbClr val="513E1B"/>
                </a:solidFill>
              </a:rPr>
              <a:t>志愿者素质与技能培训</a:t>
            </a:r>
            <a:endParaRPr lang="en-US" altLang="zh-CN" b="1" smtClean="0">
              <a:solidFill>
                <a:srgbClr val="513E1B"/>
              </a:solidFill>
            </a:endParaRPr>
          </a:p>
          <a:p>
            <a:r>
              <a:rPr lang="zh-CN" altLang="en-US" b="1" smtClean="0">
                <a:solidFill>
                  <a:srgbClr val="513E1B"/>
                </a:solidFill>
              </a:rPr>
              <a:t>与艺术家面对面</a:t>
            </a:r>
            <a:endParaRPr lang="en-US" altLang="zh-CN" b="1" smtClean="0">
              <a:solidFill>
                <a:srgbClr val="513E1B"/>
              </a:solidFill>
            </a:endParaRPr>
          </a:p>
          <a:p>
            <a:r>
              <a:rPr lang="zh-CN" altLang="en-US" b="1" smtClean="0">
                <a:solidFill>
                  <a:srgbClr val="513E1B"/>
                </a:solidFill>
              </a:rPr>
              <a:t>考察交流</a:t>
            </a:r>
            <a:endParaRPr lang="zh-CN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1741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zh-CN" altLang="en-US" sz="2800" b="1" smtClean="0">
                <a:latin typeface="华文宋体" pitchFamily="2" charset="-122"/>
                <a:ea typeface="华文宋体" pitchFamily="2" charset="-122"/>
              </a:rPr>
              <a:t>中国美术馆是以收藏、研究、展示</a:t>
            </a:r>
            <a:r>
              <a:rPr lang="en-US" altLang="zh-CN" sz="2800" b="1" smtClean="0">
                <a:latin typeface="华文宋体" pitchFamily="2" charset="-122"/>
                <a:ea typeface="华文宋体" pitchFamily="2" charset="-122"/>
              </a:rPr>
              <a:t>20</a:t>
            </a:r>
            <a:r>
              <a:rPr lang="zh-CN" altLang="en-US" sz="2800" b="1" smtClean="0">
                <a:latin typeface="华文宋体" pitchFamily="2" charset="-122"/>
                <a:ea typeface="华文宋体" pitchFamily="2" charset="-122"/>
              </a:rPr>
              <a:t>世纪以来中国美术为重点的国家级视觉艺术博物馆，是文化部直属的公益性文化事业单位。</a:t>
            </a:r>
          </a:p>
          <a:p>
            <a:pPr eaLnBrk="1" hangingPunct="1"/>
            <a:endParaRPr lang="zh-CN" altLang="en-US" sz="2800" b="1" smtClean="0">
              <a:latin typeface="华文宋体" pitchFamily="2" charset="-122"/>
              <a:ea typeface="华文宋体" pitchFamily="2" charset="-122"/>
            </a:endParaRPr>
          </a:p>
          <a:p>
            <a:pPr eaLnBrk="1" hangingPunct="1"/>
            <a:r>
              <a:rPr lang="zh-CN" altLang="en-US" sz="2800" b="1" smtClean="0">
                <a:latin typeface="华文宋体" pitchFamily="2" charset="-122"/>
                <a:ea typeface="华文宋体" pitchFamily="2" charset="-122"/>
              </a:rPr>
              <a:t>在中国美术馆，志愿者队伍由公共教育部管理。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标题 1"/>
          <p:cNvSpPr>
            <a:spLocks noGrp="1"/>
          </p:cNvSpPr>
          <p:nvPr>
            <p:ph type="title"/>
          </p:nvPr>
        </p:nvSpPr>
        <p:spPr>
          <a:xfrm>
            <a:off x="609600" y="260350"/>
            <a:ext cx="4467225" cy="865188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solidFill>
                  <a:schemeClr val="bg2">
                    <a:lumMod val="25000"/>
                  </a:schemeClr>
                </a:solidFill>
              </a:rPr>
              <a:t>展厅培训与讲座</a:t>
            </a:r>
            <a:endParaRPr lang="en-US" altLang="zh-CN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09600" y="1773238"/>
            <a:ext cx="1585913" cy="4322762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buFont typeface="Wingdings"/>
              <a:buNone/>
              <a:defRPr/>
            </a:pPr>
            <a:endParaRPr lang="en-US" altLang="zh-CN" dirty="0" smtClean="0"/>
          </a:p>
          <a:p>
            <a:pPr eaLnBrk="1" fontAlgn="auto" hangingPunct="1">
              <a:buFont typeface="Wingdings"/>
              <a:buNone/>
              <a:defRPr/>
            </a:pPr>
            <a:endParaRPr lang="en-US" altLang="zh-CN" dirty="0" smtClean="0"/>
          </a:p>
          <a:p>
            <a:pPr eaLnBrk="1" fontAlgn="auto" hangingPunct="1">
              <a:buFont typeface="Wingdings"/>
              <a:buNone/>
              <a:defRPr/>
            </a:pPr>
            <a:endParaRPr lang="en-US" altLang="zh-CN" dirty="0" smtClean="0"/>
          </a:p>
          <a:p>
            <a:pPr eaLnBrk="1" fontAlgn="auto" hangingPunct="1">
              <a:buFont typeface="Wingdings"/>
              <a:buNone/>
              <a:defRPr/>
            </a:pPr>
            <a:endParaRPr lang="en-US" altLang="zh-CN" dirty="0" smtClean="0"/>
          </a:p>
          <a:p>
            <a:pPr algn="r" eaLnBrk="1" fontAlgn="auto" hangingPunct="1">
              <a:buFont typeface="Wingdings"/>
              <a:buNone/>
              <a:defRPr/>
            </a:pPr>
            <a:r>
              <a:rPr lang="zh-CN" altLang="en-US" sz="2800" dirty="0" smtClean="0"/>
              <a:t>         </a:t>
            </a:r>
            <a:r>
              <a:rPr lang="zh-CN" altLang="en-US" sz="2800" b="1" dirty="0" smtClean="0">
                <a:latin typeface="+mn-ea"/>
              </a:rPr>
              <a:t>馆</a:t>
            </a:r>
            <a:endParaRPr lang="en-US" altLang="zh-CN" sz="2800" b="1" dirty="0" smtClean="0">
              <a:latin typeface="+mn-ea"/>
            </a:endParaRPr>
          </a:p>
          <a:p>
            <a:pPr algn="r" eaLnBrk="1" fontAlgn="auto" hangingPunct="1">
              <a:buFont typeface="Wingdings"/>
              <a:buNone/>
              <a:defRPr/>
            </a:pPr>
            <a:r>
              <a:rPr lang="zh-CN" altLang="en-US" sz="2800" b="1" dirty="0" smtClean="0">
                <a:latin typeface="+mn-ea"/>
              </a:rPr>
              <a:t>         内</a:t>
            </a:r>
            <a:endParaRPr lang="en-US" altLang="zh-CN" sz="2800" b="1" dirty="0" smtClean="0">
              <a:latin typeface="+mn-ea"/>
            </a:endParaRPr>
          </a:p>
          <a:p>
            <a:pPr algn="r" eaLnBrk="1" fontAlgn="auto" hangingPunct="1">
              <a:buFont typeface="Wingdings"/>
              <a:buNone/>
              <a:defRPr/>
            </a:pPr>
            <a:r>
              <a:rPr lang="zh-CN" altLang="en-US" sz="2800" b="1" dirty="0" smtClean="0">
                <a:latin typeface="+mn-ea"/>
              </a:rPr>
              <a:t>         专</a:t>
            </a:r>
            <a:endParaRPr lang="en-US" altLang="zh-CN" sz="2800" b="1" dirty="0" smtClean="0">
              <a:latin typeface="+mn-ea"/>
            </a:endParaRPr>
          </a:p>
          <a:p>
            <a:pPr algn="r" eaLnBrk="1" fontAlgn="auto" hangingPunct="1">
              <a:buFont typeface="Wingdings"/>
              <a:buNone/>
              <a:defRPr/>
            </a:pPr>
            <a:r>
              <a:rPr lang="zh-CN" altLang="en-US" sz="2800" b="1" dirty="0" smtClean="0">
                <a:latin typeface="+mn-ea"/>
              </a:rPr>
              <a:t>         家</a:t>
            </a:r>
            <a:endParaRPr lang="en-US" altLang="zh-CN" sz="2800" b="1" dirty="0" smtClean="0">
              <a:latin typeface="+mn-ea"/>
            </a:endParaRPr>
          </a:p>
        </p:txBody>
      </p:sp>
      <p:pic>
        <p:nvPicPr>
          <p:cNvPr id="46083" name="内容占位符 4" descr="64 - 中国美术馆邓锋老师在山水画展厅导赏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27313" y="1773238"/>
            <a:ext cx="5775325" cy="3849687"/>
          </a:xfrm>
        </p:spPr>
      </p:pic>
      <p:sp>
        <p:nvSpPr>
          <p:cNvPr id="46084" name="矩形 5"/>
          <p:cNvSpPr>
            <a:spLocks noChangeArrowheads="1"/>
          </p:cNvSpPr>
          <p:nvPr/>
        </p:nvSpPr>
        <p:spPr bwMode="auto">
          <a:xfrm>
            <a:off x="5508625" y="5805488"/>
            <a:ext cx="28797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513E1B"/>
                </a:solidFill>
                <a:latin typeface="Tw Cen MT" pitchFamily="34" charset="0"/>
                <a:ea typeface="华文仿宋" pitchFamily="2" charset="-122"/>
              </a:rPr>
              <a:t>艺术品修复中心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47106" name="内容占位符 6" descr="IMG_1249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2565400"/>
            <a:ext cx="4173538" cy="3130550"/>
          </a:xfrm>
        </p:spPr>
      </p:pic>
      <p:sp>
        <p:nvSpPr>
          <p:cNvPr id="9" name="文本占位符 8"/>
          <p:cNvSpPr>
            <a:spLocks noGrp="1"/>
          </p:cNvSpPr>
          <p:nvPr>
            <p:ph type="body" sz="quarter" idx="1"/>
          </p:nvPr>
        </p:nvSpPr>
        <p:spPr>
          <a:xfrm>
            <a:off x="611188" y="1773238"/>
            <a:ext cx="3027362" cy="639762"/>
          </a:xfrm>
          <a:solidFill>
            <a:schemeClr val="bg1">
              <a:lumMod val="6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2800" dirty="0" smtClean="0">
                <a:solidFill>
                  <a:srgbClr val="513E1B"/>
                </a:solidFill>
              </a:rPr>
              <a:t>典藏部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3"/>
          </p:nvPr>
        </p:nvSpPr>
        <p:spPr>
          <a:xfrm>
            <a:off x="4572000" y="1773238"/>
            <a:ext cx="3886200" cy="639762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2800" dirty="0" smtClean="0">
                <a:solidFill>
                  <a:srgbClr val="513E1B"/>
                </a:solidFill>
              </a:rPr>
              <a:t>研究与策划部</a:t>
            </a:r>
          </a:p>
        </p:txBody>
      </p:sp>
      <p:pic>
        <p:nvPicPr>
          <p:cNvPr id="47109" name="内容占位符 14" descr="a 050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356100" y="2565400"/>
            <a:ext cx="4695825" cy="3124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内容占位符 6" descr="IMG_9705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492375"/>
            <a:ext cx="4521200" cy="3014663"/>
          </a:xfrm>
        </p:spPr>
      </p:pic>
      <p:pic>
        <p:nvPicPr>
          <p:cNvPr id="48130" name="内容占位符 7" descr="IMG_4966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420938"/>
            <a:ext cx="4259262" cy="3194050"/>
          </a:xfrm>
        </p:spPr>
      </p:pic>
      <p:sp>
        <p:nvSpPr>
          <p:cNvPr id="5" name="文本占位符 4"/>
          <p:cNvSpPr>
            <a:spLocks noGrp="1"/>
          </p:cNvSpPr>
          <p:nvPr>
            <p:ph type="body" sz="quarter" idx="1"/>
          </p:nvPr>
        </p:nvSpPr>
        <p:spPr>
          <a:xfrm>
            <a:off x="2555875" y="1628775"/>
            <a:ext cx="3886200" cy="639763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2800" dirty="0" smtClean="0">
                <a:solidFill>
                  <a:schemeClr val="bg2">
                    <a:lumMod val="25000"/>
                  </a:schemeClr>
                </a:solidFill>
              </a:rPr>
              <a:t>策展人团队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b="1" smtClean="0"/>
          </a:p>
        </p:txBody>
      </p:sp>
      <p:pic>
        <p:nvPicPr>
          <p:cNvPr id="49154" name="内容占位符 9" descr="IMG_9413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2565400"/>
            <a:ext cx="4162425" cy="3121025"/>
          </a:xfrm>
        </p:spPr>
      </p:pic>
      <p:sp>
        <p:nvSpPr>
          <p:cNvPr id="5" name="文本占位符 4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39763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2800" dirty="0" smtClean="0">
                <a:solidFill>
                  <a:srgbClr val="513E1B"/>
                </a:solidFill>
              </a:rPr>
              <a:t>民间美术部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39763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2800" dirty="0" smtClean="0">
                <a:solidFill>
                  <a:schemeClr val="bg2">
                    <a:lumMod val="25000"/>
                  </a:schemeClr>
                </a:solidFill>
              </a:rPr>
              <a:t>公共教育部</a:t>
            </a:r>
          </a:p>
        </p:txBody>
      </p:sp>
      <p:pic>
        <p:nvPicPr>
          <p:cNvPr id="49157" name="内容占位符 8" descr="IMG_9401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2557463"/>
            <a:ext cx="4171950" cy="3128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图片 1" descr="a 0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92150"/>
            <a:ext cx="8683625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eaLnBrk="1" fontAlgn="auto" hangingPunct="1">
              <a:buFont typeface="Wingdings"/>
              <a:buNone/>
              <a:defRPr/>
            </a:pPr>
            <a:endParaRPr lang="en-US" altLang="zh-CN" sz="2400" b="1" dirty="0" smtClean="0"/>
          </a:p>
          <a:p>
            <a:pPr eaLnBrk="1" fontAlgn="auto" hangingPunct="1">
              <a:buFont typeface="Wingdings"/>
              <a:buNone/>
              <a:defRPr/>
            </a:pPr>
            <a:endParaRPr lang="en-US" altLang="zh-CN" sz="2400" b="1" dirty="0" smtClean="0"/>
          </a:p>
          <a:p>
            <a:pPr eaLnBrk="1" fontAlgn="auto" hangingPunct="1">
              <a:buFont typeface="Wingdings"/>
              <a:buNone/>
              <a:defRPr/>
            </a:pPr>
            <a:endParaRPr lang="en-US" altLang="zh-CN" sz="2400" b="1" dirty="0" smtClean="0"/>
          </a:p>
          <a:p>
            <a:pPr algn="r" eaLnBrk="1" fontAlgn="auto" hangingPunct="1">
              <a:buFont typeface="Wingdings"/>
              <a:buNone/>
              <a:defRPr/>
            </a:pPr>
            <a:r>
              <a:rPr lang="en-US" altLang="zh-CN" sz="2400" b="1" dirty="0" smtClean="0"/>
              <a:t>         </a:t>
            </a:r>
            <a:r>
              <a:rPr lang="zh-CN" altLang="en-US" sz="2600" b="1" dirty="0" smtClean="0">
                <a:latin typeface="+mn-ea"/>
              </a:rPr>
              <a:t>馆</a:t>
            </a:r>
            <a:endParaRPr lang="en-US" altLang="zh-CN" sz="2600" b="1" dirty="0" smtClean="0">
              <a:latin typeface="+mn-ea"/>
            </a:endParaRPr>
          </a:p>
          <a:p>
            <a:pPr algn="r" eaLnBrk="1" fontAlgn="auto" hangingPunct="1">
              <a:buFont typeface="Wingdings"/>
              <a:buNone/>
              <a:defRPr/>
            </a:pPr>
            <a:r>
              <a:rPr lang="zh-CN" altLang="en-US" sz="2600" b="1" dirty="0" smtClean="0">
                <a:latin typeface="+mn-ea"/>
              </a:rPr>
              <a:t>         外</a:t>
            </a:r>
            <a:endParaRPr lang="en-US" altLang="zh-CN" sz="2600" b="1" dirty="0" smtClean="0">
              <a:latin typeface="+mn-ea"/>
            </a:endParaRPr>
          </a:p>
          <a:p>
            <a:pPr algn="r" eaLnBrk="1" fontAlgn="auto" hangingPunct="1">
              <a:buFont typeface="Wingdings"/>
              <a:buNone/>
              <a:defRPr/>
            </a:pPr>
            <a:r>
              <a:rPr lang="zh-CN" altLang="en-US" sz="2600" b="1" dirty="0" smtClean="0">
                <a:latin typeface="+mn-ea"/>
              </a:rPr>
              <a:t>         专</a:t>
            </a:r>
            <a:endParaRPr lang="en-US" altLang="zh-CN" sz="2600" b="1" dirty="0" smtClean="0">
              <a:latin typeface="+mn-ea"/>
            </a:endParaRPr>
          </a:p>
          <a:p>
            <a:pPr algn="r" eaLnBrk="1" fontAlgn="auto" hangingPunct="1">
              <a:buFont typeface="Wingdings"/>
              <a:buNone/>
              <a:defRPr/>
            </a:pPr>
            <a:r>
              <a:rPr lang="zh-CN" altLang="en-US" sz="2600" b="1" dirty="0" smtClean="0">
                <a:latin typeface="+mn-ea"/>
              </a:rPr>
              <a:t>         家</a:t>
            </a:r>
            <a:endParaRPr lang="en-US" altLang="zh-CN" sz="2600" b="1" dirty="0" smtClean="0">
              <a:latin typeface="+mn-ea"/>
            </a:endParaRPr>
          </a:p>
        </p:txBody>
      </p:sp>
      <p:pic>
        <p:nvPicPr>
          <p:cNvPr id="51203" name="内容占位符 9" descr="59 陈湘波馆长讲解重点作品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11413" y="1773238"/>
            <a:ext cx="5905500" cy="3935412"/>
          </a:xfrm>
        </p:spPr>
      </p:pic>
      <p:sp>
        <p:nvSpPr>
          <p:cNvPr id="51204" name="矩形 10"/>
          <p:cNvSpPr>
            <a:spLocks noChangeArrowheads="1"/>
          </p:cNvSpPr>
          <p:nvPr/>
        </p:nvSpPr>
        <p:spPr bwMode="auto">
          <a:xfrm>
            <a:off x="4932363" y="5732463"/>
            <a:ext cx="3311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latin typeface="Tw Cen MT" pitchFamily="34" charset="0"/>
                <a:ea typeface="华文仿宋" pitchFamily="2" charset="-122"/>
              </a:rPr>
              <a:t>  </a:t>
            </a:r>
            <a:r>
              <a:rPr lang="zh-CN" altLang="en-US" sz="2800" b="1">
                <a:solidFill>
                  <a:srgbClr val="513E1B"/>
                </a:solidFill>
                <a:latin typeface="Tw Cen MT" pitchFamily="34" charset="0"/>
                <a:ea typeface="华文仿宋" pitchFamily="2" charset="-122"/>
              </a:rPr>
              <a:t>关山月美术馆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>
                <a:latin typeface="+mn-ea"/>
                <a:ea typeface="+mn-ea"/>
              </a:rPr>
              <a:t/>
            </a:r>
            <a:br>
              <a:rPr lang="en-US" altLang="zh-CN" dirty="0" smtClean="0">
                <a:latin typeface="+mn-ea"/>
                <a:ea typeface="+mn-ea"/>
              </a:rPr>
            </a:b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39763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2800" dirty="0" smtClean="0">
                <a:solidFill>
                  <a:srgbClr val="513E1B"/>
                </a:solidFill>
              </a:rPr>
              <a:t>广东美术馆</a:t>
            </a:r>
          </a:p>
        </p:txBody>
      </p:sp>
      <p:pic>
        <p:nvPicPr>
          <p:cNvPr id="52227" name="图片 5" descr="2008敦煌大展敦煌大展敦煌讲解员为志愿者培训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781300"/>
            <a:ext cx="4464050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本占位符 12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39763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2800" dirty="0" smtClean="0">
                <a:solidFill>
                  <a:srgbClr val="513E1B"/>
                </a:solidFill>
              </a:rPr>
              <a:t>敦煌艺术研究院</a:t>
            </a:r>
          </a:p>
        </p:txBody>
      </p:sp>
      <p:pic>
        <p:nvPicPr>
          <p:cNvPr id="52229" name="内容占位符 9" descr="IMG_1981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87900" y="2781300"/>
            <a:ext cx="4129088" cy="3095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图片 5" descr="IMG_18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565400"/>
            <a:ext cx="4376738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8" name="内容占位符 7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altLang="zh-CN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altLang="zh-CN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zh-CN" altLang="en-US" b="1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altLang="zh-CN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altLang="zh-CN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altLang="zh-CN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altLang="zh-CN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altLang="zh-CN" b="1" dirty="0" smtClean="0">
                <a:latin typeface="+mj-ea"/>
                <a:ea typeface="+mj-ea"/>
              </a:rPr>
              <a:t>           </a:t>
            </a:r>
            <a:endParaRPr lang="en-US" altLang="zh-CN" sz="2800" b="1" dirty="0" smtClean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"/>
          </p:nvPr>
        </p:nvSpPr>
        <p:spPr>
          <a:xfrm>
            <a:off x="611188" y="1628775"/>
            <a:ext cx="3886200" cy="639763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2800" dirty="0" smtClean="0">
                <a:solidFill>
                  <a:srgbClr val="513E1B"/>
                </a:solidFill>
              </a:rPr>
              <a:t>湖北美术馆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3"/>
          </p:nvPr>
        </p:nvSpPr>
        <p:spPr>
          <a:xfrm>
            <a:off x="4787900" y="1628775"/>
            <a:ext cx="3886200" cy="639763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2800" dirty="0" smtClean="0">
                <a:solidFill>
                  <a:srgbClr val="513E1B"/>
                </a:solidFill>
                <a:latin typeface="华文仿宋" pitchFamily="2" charset="-122"/>
              </a:rPr>
              <a:t>江苏省美术馆</a:t>
            </a:r>
            <a:endParaRPr lang="zh-CN" altLang="en-US" sz="2800" dirty="0" smtClean="0">
              <a:solidFill>
                <a:srgbClr val="513E1B"/>
              </a:solidFill>
            </a:endParaRPr>
          </a:p>
        </p:txBody>
      </p:sp>
      <p:pic>
        <p:nvPicPr>
          <p:cNvPr id="53255" name="图片 12" descr="IMG_183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565400"/>
            <a:ext cx="431958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3132138" y="5661025"/>
            <a:ext cx="5400675" cy="72548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2000" b="1" dirty="0" smtClean="0">
                <a:solidFill>
                  <a:schemeClr val="bg2">
                    <a:lumMod val="25000"/>
                  </a:schemeClr>
                </a:solidFill>
              </a:rPr>
              <a:t>比利时“图与词：马格利特以来”展览策展人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2"/>
          </p:nvPr>
        </p:nvSpPr>
        <p:spPr/>
        <p:txBody>
          <a:bodyPr>
            <a:normAutofit fontScale="77500" lnSpcReduction="20000"/>
          </a:bodyPr>
          <a:lstStyle/>
          <a:p>
            <a:pPr eaLnBrk="1" fontAlgn="auto" hangingPunct="1">
              <a:buFont typeface="Wingdings"/>
              <a:buNone/>
              <a:defRPr/>
            </a:pPr>
            <a:endParaRPr lang="en-US" altLang="zh-CN" dirty="0" smtClean="0"/>
          </a:p>
          <a:p>
            <a:pPr eaLnBrk="1" fontAlgn="auto" hangingPunct="1">
              <a:buFont typeface="Wingdings"/>
              <a:buNone/>
              <a:defRPr/>
            </a:pPr>
            <a:endParaRPr lang="en-US" altLang="zh-CN" dirty="0" smtClean="0"/>
          </a:p>
          <a:p>
            <a:pPr eaLnBrk="1" fontAlgn="auto" hangingPunct="1">
              <a:buFont typeface="Wingdings"/>
              <a:buNone/>
              <a:defRPr/>
            </a:pPr>
            <a:endParaRPr lang="en-US" altLang="zh-CN" dirty="0" smtClean="0"/>
          </a:p>
          <a:p>
            <a:pPr eaLnBrk="1" fontAlgn="auto" hangingPunct="1">
              <a:buFont typeface="Wingdings"/>
              <a:buNone/>
              <a:defRPr/>
            </a:pPr>
            <a:endParaRPr lang="en-US" altLang="zh-CN" dirty="0" smtClean="0"/>
          </a:p>
          <a:p>
            <a:pPr algn="ctr" eaLnBrk="1" fontAlgn="auto" hangingPunct="1">
              <a:buFont typeface="Wingdings"/>
              <a:buNone/>
              <a:defRPr/>
            </a:pPr>
            <a:r>
              <a:rPr lang="zh-CN" altLang="en-US" sz="2800" b="1" dirty="0" smtClean="0"/>
              <a:t>             </a:t>
            </a:r>
            <a:endParaRPr lang="en-US" altLang="zh-CN" sz="2800" b="1" dirty="0" smtClean="0"/>
          </a:p>
          <a:p>
            <a:pPr algn="r" eaLnBrk="1" fontAlgn="auto" hangingPunct="1">
              <a:buFont typeface="Wingdings"/>
              <a:buNone/>
              <a:defRPr/>
            </a:pPr>
            <a:r>
              <a:rPr lang="en-US" altLang="zh-CN" sz="2800" b="1" dirty="0" smtClean="0"/>
              <a:t>          </a:t>
            </a:r>
            <a:r>
              <a:rPr lang="zh-CN" altLang="en-US" sz="3400" b="1" dirty="0" smtClean="0">
                <a:latin typeface="+mn-ea"/>
              </a:rPr>
              <a:t>国</a:t>
            </a:r>
            <a:endParaRPr lang="en-US" altLang="zh-CN" sz="3400" b="1" dirty="0" smtClean="0">
              <a:latin typeface="+mn-ea"/>
            </a:endParaRPr>
          </a:p>
          <a:p>
            <a:pPr algn="r" eaLnBrk="1" fontAlgn="auto" hangingPunct="1">
              <a:buFont typeface="Wingdings"/>
              <a:buNone/>
              <a:defRPr/>
            </a:pPr>
            <a:r>
              <a:rPr lang="zh-CN" altLang="en-US" sz="3400" b="1" dirty="0" smtClean="0">
                <a:latin typeface="+mn-ea"/>
              </a:rPr>
              <a:t>        际</a:t>
            </a:r>
            <a:endParaRPr lang="en-US" altLang="zh-CN" sz="3400" b="1" dirty="0" smtClean="0">
              <a:latin typeface="+mn-ea"/>
            </a:endParaRPr>
          </a:p>
          <a:p>
            <a:pPr algn="r" eaLnBrk="1" fontAlgn="auto" hangingPunct="1">
              <a:buFont typeface="Wingdings"/>
              <a:buNone/>
              <a:defRPr/>
            </a:pPr>
            <a:r>
              <a:rPr lang="zh-CN" altLang="en-US" sz="3400" b="1" dirty="0" smtClean="0">
                <a:latin typeface="+mn-ea"/>
              </a:rPr>
              <a:t>        合</a:t>
            </a:r>
            <a:endParaRPr lang="en-US" altLang="zh-CN" sz="3400" b="1" dirty="0" smtClean="0">
              <a:latin typeface="+mn-ea"/>
            </a:endParaRPr>
          </a:p>
          <a:p>
            <a:pPr algn="r" eaLnBrk="1" fontAlgn="auto" hangingPunct="1">
              <a:buFont typeface="Wingdings"/>
              <a:buNone/>
              <a:defRPr/>
            </a:pPr>
            <a:r>
              <a:rPr lang="zh-CN" altLang="en-US" sz="3400" b="1" dirty="0" smtClean="0">
                <a:latin typeface="+mn-ea"/>
              </a:rPr>
              <a:t>        作</a:t>
            </a:r>
            <a:endParaRPr lang="zh-CN" altLang="en-US" sz="3400" b="1" dirty="0">
              <a:latin typeface="+mn-ea"/>
            </a:endParaRPr>
          </a:p>
        </p:txBody>
      </p:sp>
      <p:pic>
        <p:nvPicPr>
          <p:cNvPr id="54275" name="内容占位符 9" descr="19 2012年12月22日，比利时策展人Michel Baudson在展厅培训我馆志愿者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75" y="1700213"/>
            <a:ext cx="5842000" cy="3887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55298" name="内容占位符 9" descr="2008.9.27瑞士银行藏品展-策展人志愿者培训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2781300"/>
            <a:ext cx="4330700" cy="2887663"/>
          </a:xfrm>
        </p:spPr>
      </p:pic>
      <p:pic>
        <p:nvPicPr>
          <p:cNvPr id="55299" name="内容占位符 6" descr="IMG_3817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2781300"/>
            <a:ext cx="4438650" cy="2959100"/>
          </a:xfrm>
        </p:spPr>
      </p:pic>
      <p:sp>
        <p:nvSpPr>
          <p:cNvPr id="6" name="文本占位符 5"/>
          <p:cNvSpPr>
            <a:spLocks noGrp="1"/>
          </p:cNvSpPr>
          <p:nvPr>
            <p:ph type="body" sz="quarter" idx="1"/>
          </p:nvPr>
        </p:nvSpPr>
        <p:spPr>
          <a:xfrm>
            <a:off x="323850" y="1773238"/>
            <a:ext cx="3886200" cy="639762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2400" dirty="0" smtClean="0">
                <a:solidFill>
                  <a:srgbClr val="513E1B"/>
                </a:solidFill>
                <a:latin typeface="华文仿宋" pitchFamily="2" charset="-122"/>
              </a:rPr>
              <a:t>瑞士银行藏品展策展人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3"/>
          </p:nvPr>
        </p:nvSpPr>
        <p:spPr>
          <a:xfrm>
            <a:off x="4643438" y="1773238"/>
            <a:ext cx="4105275" cy="639762"/>
          </a:xfrm>
          <a:solidFill>
            <a:schemeClr val="bg1">
              <a:lumMod val="65000"/>
            </a:schemeClr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CN" altLang="en-US" dirty="0" smtClean="0">
                <a:solidFill>
                  <a:srgbClr val="513E1B"/>
                </a:solidFill>
              </a:rPr>
              <a:t>西班牙“立体主义时代”展策展人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内容占位符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CN" altLang="zh-CN" sz="2800" b="1" smtClean="0">
                <a:latin typeface="华文宋体" pitchFamily="2" charset="-122"/>
                <a:ea typeface="华文宋体" pitchFamily="2" charset="-122"/>
                <a:cs typeface="楷体"/>
              </a:rPr>
              <a:t>志愿者工作自</a:t>
            </a:r>
            <a:r>
              <a:rPr lang="en-US" altLang="zh-CN" sz="2800" b="1" smtClean="0">
                <a:latin typeface="华文宋体" pitchFamily="2" charset="-122"/>
                <a:ea typeface="华文宋体" pitchFamily="2" charset="-122"/>
                <a:cs typeface="楷体"/>
              </a:rPr>
              <a:t>2006</a:t>
            </a:r>
            <a:r>
              <a:rPr lang="zh-CN" altLang="zh-CN" sz="2800" b="1" smtClean="0">
                <a:latin typeface="华文宋体" pitchFamily="2" charset="-122"/>
                <a:ea typeface="华文宋体" pitchFamily="2" charset="-122"/>
                <a:cs typeface="楷体"/>
              </a:rPr>
              <a:t>年</a:t>
            </a:r>
            <a:r>
              <a:rPr lang="en-US" altLang="zh-CN" sz="2800" b="1" smtClean="0">
                <a:latin typeface="华文宋体" pitchFamily="2" charset="-122"/>
                <a:ea typeface="华文宋体" pitchFamily="2" charset="-122"/>
                <a:cs typeface="楷体"/>
              </a:rPr>
              <a:t>3</a:t>
            </a:r>
            <a:r>
              <a:rPr lang="zh-CN" altLang="en-US" sz="2800" b="1" smtClean="0">
                <a:latin typeface="华文宋体" pitchFamily="2" charset="-122"/>
                <a:ea typeface="华文宋体" pitchFamily="2" charset="-122"/>
                <a:cs typeface="楷体"/>
              </a:rPr>
              <a:t>月，</a:t>
            </a:r>
            <a:r>
              <a:rPr lang="zh-CN" altLang="zh-CN" sz="2800" b="1" smtClean="0">
                <a:latin typeface="华文宋体" pitchFamily="2" charset="-122"/>
                <a:ea typeface="华文宋体" pitchFamily="2" charset="-122"/>
                <a:cs typeface="楷体"/>
              </a:rPr>
              <a:t>在中国美术馆开始以来，已经取得令社会各界注目的进展，发挥着日益重要的作用。</a:t>
            </a:r>
            <a:r>
              <a:rPr lang="zh-CN" altLang="en-US" sz="2800" b="1" smtClean="0">
                <a:latin typeface="华文宋体" pitchFamily="2" charset="-122"/>
                <a:ea typeface="华文宋体" pitchFamily="2" charset="-122"/>
                <a:cs typeface="楷体"/>
              </a:rPr>
              <a:t>八</a:t>
            </a:r>
            <a:r>
              <a:rPr lang="zh-CN" altLang="zh-CN" sz="2800" b="1" smtClean="0">
                <a:latin typeface="华文宋体" pitchFamily="2" charset="-122"/>
                <a:ea typeface="华文宋体" pitchFamily="2" charset="-122"/>
                <a:cs typeface="楷体"/>
              </a:rPr>
              <a:t>年来，平均有</a:t>
            </a:r>
            <a:r>
              <a:rPr lang="en-US" altLang="zh-CN" sz="2800" b="1" smtClean="0">
                <a:latin typeface="华文宋体" pitchFamily="2" charset="-122"/>
                <a:ea typeface="华文宋体" pitchFamily="2" charset="-122"/>
                <a:cs typeface="楷体"/>
              </a:rPr>
              <a:t>1658</a:t>
            </a:r>
            <a:r>
              <a:rPr lang="zh-CN" altLang="zh-CN" sz="2800" b="1" smtClean="0">
                <a:latin typeface="华文宋体" pitchFamily="2" charset="-122"/>
                <a:ea typeface="华文宋体" pitchFamily="2" charset="-122"/>
                <a:cs typeface="楷体"/>
              </a:rPr>
              <a:t>人次</a:t>
            </a:r>
            <a:r>
              <a:rPr lang="en-US" altLang="zh-CN" sz="2800" b="1" smtClean="0">
                <a:latin typeface="华文宋体" pitchFamily="2" charset="-122"/>
                <a:ea typeface="华文宋体" pitchFamily="2" charset="-122"/>
                <a:cs typeface="楷体"/>
              </a:rPr>
              <a:t>/</a:t>
            </a:r>
            <a:r>
              <a:rPr lang="zh-CN" altLang="en-US" sz="2800" b="1" smtClean="0">
                <a:latin typeface="华文宋体" pitchFamily="2" charset="-122"/>
                <a:ea typeface="华文宋体" pitchFamily="2" charset="-122"/>
                <a:cs typeface="楷体"/>
              </a:rPr>
              <a:t>年</a:t>
            </a:r>
            <a:r>
              <a:rPr lang="zh-CN" altLang="zh-CN" sz="2800" b="1" smtClean="0">
                <a:latin typeface="华文宋体" pitchFamily="2" charset="-122"/>
                <a:ea typeface="华文宋体" pitchFamily="2" charset="-122"/>
                <a:cs typeface="楷体"/>
              </a:rPr>
              <a:t>的志愿者在我馆提供各种服务，平均服务观众</a:t>
            </a:r>
            <a:r>
              <a:rPr lang="en-US" altLang="zh-CN" sz="2800" b="1" smtClean="0">
                <a:latin typeface="华文宋体" pitchFamily="2" charset="-122"/>
                <a:ea typeface="华文宋体" pitchFamily="2" charset="-122"/>
                <a:cs typeface="楷体"/>
              </a:rPr>
              <a:t>6.2</a:t>
            </a:r>
            <a:r>
              <a:rPr lang="zh-CN" altLang="zh-CN" sz="2800" b="1" smtClean="0">
                <a:latin typeface="华文宋体" pitchFamily="2" charset="-122"/>
                <a:ea typeface="华文宋体" pitchFamily="2" charset="-122"/>
                <a:cs typeface="楷体"/>
              </a:rPr>
              <a:t>万人</a:t>
            </a:r>
            <a:r>
              <a:rPr lang="en-US" altLang="zh-CN" sz="2800" b="1" smtClean="0">
                <a:latin typeface="华文宋体" pitchFamily="2" charset="-122"/>
                <a:ea typeface="华文宋体" pitchFamily="2" charset="-122"/>
                <a:cs typeface="楷体"/>
              </a:rPr>
              <a:t>/</a:t>
            </a:r>
            <a:r>
              <a:rPr lang="zh-CN" altLang="en-US" sz="2800" b="1" smtClean="0">
                <a:latin typeface="华文宋体" pitchFamily="2" charset="-122"/>
                <a:ea typeface="华文宋体" pitchFamily="2" charset="-122"/>
                <a:cs typeface="楷体"/>
              </a:rPr>
              <a:t>年</a:t>
            </a:r>
            <a:r>
              <a:rPr lang="zh-CN" altLang="zh-CN" sz="2800" b="1" smtClean="0">
                <a:latin typeface="华文宋体" pitchFamily="2" charset="-122"/>
                <a:ea typeface="华文宋体" pitchFamily="2" charset="-122"/>
                <a:cs typeface="楷体"/>
              </a:rPr>
              <a:t>，服务范围涉及展厅导赏、新闻宣传、外语翻译、摄影设计、资料整理等美术馆工作的诸多方面。目前我馆志愿者队伍的人数已经稳定在</a:t>
            </a:r>
            <a:r>
              <a:rPr lang="en-US" altLang="zh-CN" sz="2800" b="1" smtClean="0">
                <a:latin typeface="华文宋体" pitchFamily="2" charset="-122"/>
                <a:ea typeface="华文宋体" pitchFamily="2" charset="-122"/>
                <a:cs typeface="楷体"/>
              </a:rPr>
              <a:t>120</a:t>
            </a:r>
            <a:r>
              <a:rPr lang="zh-CN" altLang="zh-CN" sz="2800" b="1" smtClean="0">
                <a:latin typeface="华文宋体" pitchFamily="2" charset="-122"/>
                <a:ea typeface="华文宋体" pitchFamily="2" charset="-122"/>
                <a:cs typeface="楷体"/>
              </a:rPr>
              <a:t>余人，并在不断发展壮大，其年龄跨越老中青三代。</a:t>
            </a:r>
            <a:endParaRPr lang="zh-CN" altLang="en-US" sz="2800" smtClean="0">
              <a:latin typeface="华文宋体" pitchFamily="2" charset="-122"/>
              <a:ea typeface="华文宋体" pitchFamily="2" charset="-122"/>
              <a:cs typeface="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内容占位符 7" descr="IMG_0928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4535488" y="2565400"/>
            <a:ext cx="4440237" cy="2959100"/>
          </a:xfrm>
        </p:spPr>
      </p:pic>
      <p:sp>
        <p:nvSpPr>
          <p:cNvPr id="5" name="文本占位符 4"/>
          <p:cNvSpPr>
            <a:spLocks noGrp="1"/>
          </p:cNvSpPr>
          <p:nvPr>
            <p:ph type="body" sz="quarter" idx="1"/>
          </p:nvPr>
        </p:nvSpPr>
        <p:spPr>
          <a:xfrm>
            <a:off x="2268538" y="1628775"/>
            <a:ext cx="4464050" cy="639763"/>
          </a:xfrm>
          <a:solidFill>
            <a:schemeClr val="bg1">
              <a:lumMod val="65000"/>
            </a:schemeClr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CN" altLang="en-US" sz="2600" dirty="0" smtClean="0">
                <a:solidFill>
                  <a:srgbClr val="513E1B"/>
                </a:solidFill>
              </a:rPr>
              <a:t>“美国艺术</a:t>
            </a:r>
            <a:r>
              <a:rPr lang="en-US" altLang="zh-CN" sz="2600" dirty="0" smtClean="0">
                <a:solidFill>
                  <a:srgbClr val="513E1B"/>
                </a:solidFill>
              </a:rPr>
              <a:t>300</a:t>
            </a:r>
            <a:r>
              <a:rPr lang="zh-CN" altLang="en-US" sz="2600" dirty="0" smtClean="0">
                <a:solidFill>
                  <a:srgbClr val="513E1B"/>
                </a:solidFill>
              </a:rPr>
              <a:t>年”展策展人</a:t>
            </a:r>
          </a:p>
        </p:txBody>
      </p:sp>
      <p:pic>
        <p:nvPicPr>
          <p:cNvPr id="56323" name="内容占位符 6" descr="2007年美国艺术300年展览-美方策展览培训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" y="2565400"/>
            <a:ext cx="4441825" cy="2957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内容占位符 4" descr="照片3 0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4891088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图片 3" descr="照片3 05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3463"/>
            <a:ext cx="424815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图片 4" descr="DSC_42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573463"/>
            <a:ext cx="42164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副标题 11"/>
          <p:cNvSpPr>
            <a:spLocks noGrp="1"/>
          </p:cNvSpPr>
          <p:nvPr>
            <p:ph type="subTitle" idx="1"/>
          </p:nvPr>
        </p:nvSpPr>
        <p:spPr>
          <a:xfrm>
            <a:off x="5292725" y="1052513"/>
            <a:ext cx="3671888" cy="25923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solidFill>
                  <a:schemeClr val="bg2">
                    <a:lumMod val="25000"/>
                  </a:schemeClr>
                </a:solidFill>
              </a:rPr>
              <a:t>英国“透纳绘画珍品展”</a:t>
            </a:r>
            <a:endParaRPr lang="en-US" altLang="zh-CN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eaLnBrk="1" hangingPunct="1">
              <a:defRPr/>
            </a:pPr>
            <a:r>
              <a:rPr lang="zh-CN" altLang="en-US" b="1" dirty="0" smtClean="0">
                <a:solidFill>
                  <a:schemeClr val="bg2">
                    <a:lumMod val="25000"/>
                  </a:schemeClr>
                </a:solidFill>
              </a:rPr>
              <a:t>中方与英方策展人</a:t>
            </a:r>
            <a:endParaRPr lang="zh-CN" altLang="en-US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47813" y="260350"/>
            <a:ext cx="5976937" cy="887413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chemeClr val="bg2">
                    <a:lumMod val="25000"/>
                  </a:schemeClr>
                </a:solidFill>
              </a:rPr>
              <a:t>志愿者素质与技能培训</a:t>
            </a:r>
            <a:endParaRPr lang="zh-CN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8370" name="内容占位符 4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CN" altLang="zh-CN" sz="2700" b="1" smtClean="0">
                <a:solidFill>
                  <a:srgbClr val="513E1B"/>
                </a:solidFill>
              </a:rPr>
              <a:t>为了进一步吸引和稳定志愿者队伍，提高队伍的服务水平，我</a:t>
            </a:r>
            <a:r>
              <a:rPr lang="zh-CN" altLang="en-US" sz="2700" b="1" smtClean="0">
                <a:solidFill>
                  <a:srgbClr val="513E1B"/>
                </a:solidFill>
              </a:rPr>
              <a:t>部</a:t>
            </a:r>
            <a:r>
              <a:rPr lang="zh-CN" altLang="zh-CN" sz="2700" b="1" smtClean="0">
                <a:solidFill>
                  <a:srgbClr val="513E1B"/>
                </a:solidFill>
              </a:rPr>
              <a:t>结合志愿者的专业背景、工作经历，以及志愿者们在服务中遇到的实际问题，特别策划了一系列的志愿者素质与技能培训课程，邀请富有经验的专业志愿者培训师讲授。</a:t>
            </a:r>
          </a:p>
          <a:p>
            <a:pPr eaLnBrk="1" hangingPunct="1">
              <a:buFont typeface="Wingdings" pitchFamily="2" charset="2"/>
              <a:buNone/>
            </a:pPr>
            <a:endParaRPr lang="zh-CN" altLang="zh-CN" sz="2700" b="1" smtClean="0">
              <a:solidFill>
                <a:srgbClr val="513E1B"/>
              </a:solidFill>
            </a:endParaRPr>
          </a:p>
          <a:p>
            <a:pPr eaLnBrk="1" hangingPunct="1"/>
            <a:r>
              <a:rPr lang="zh-CN" altLang="zh-CN" sz="2700" b="1" smtClean="0">
                <a:solidFill>
                  <a:srgbClr val="513E1B"/>
                </a:solidFill>
              </a:rPr>
              <a:t>培训计划包含多方面内容，如志愿者与志愿者精神、快乐志愿者、朗读技巧与应用、讲解技巧、志愿者礼仪、志愿者心理</a:t>
            </a:r>
            <a:r>
              <a:rPr lang="zh-CN" altLang="en-US" sz="2700" b="1" smtClean="0">
                <a:solidFill>
                  <a:srgbClr val="513E1B"/>
                </a:solidFill>
              </a:rPr>
              <a:t>、</a:t>
            </a:r>
            <a:r>
              <a:rPr lang="zh-CN" altLang="zh-CN" sz="2700" b="1" smtClean="0">
                <a:solidFill>
                  <a:srgbClr val="513E1B"/>
                </a:solidFill>
              </a:rPr>
              <a:t>中外美术史</a:t>
            </a:r>
            <a:r>
              <a:rPr lang="zh-CN" altLang="en-US" sz="2700" b="1" smtClean="0">
                <a:solidFill>
                  <a:srgbClr val="513E1B"/>
                </a:solidFill>
              </a:rPr>
              <a:t>、</a:t>
            </a:r>
            <a:r>
              <a:rPr lang="zh-CN" altLang="zh-CN" sz="2700" b="1" smtClean="0">
                <a:solidFill>
                  <a:srgbClr val="513E1B"/>
                </a:solidFill>
              </a:rPr>
              <a:t>书法篆刻</a:t>
            </a:r>
            <a:r>
              <a:rPr lang="zh-CN" altLang="en-US" sz="2700" b="1" smtClean="0">
                <a:solidFill>
                  <a:srgbClr val="513E1B"/>
                </a:solidFill>
              </a:rPr>
              <a:t>、艺术材料与创作</a:t>
            </a:r>
            <a:r>
              <a:rPr lang="zh-CN" altLang="zh-CN" sz="2700" b="1" smtClean="0">
                <a:solidFill>
                  <a:srgbClr val="513E1B"/>
                </a:solidFill>
              </a:rPr>
              <a:t>等。目前每年都有</a:t>
            </a:r>
            <a:r>
              <a:rPr lang="en-US" altLang="zh-CN" sz="2700" b="1" smtClean="0">
                <a:solidFill>
                  <a:srgbClr val="513E1B"/>
                </a:solidFill>
              </a:rPr>
              <a:t>4</a:t>
            </a:r>
            <a:r>
              <a:rPr lang="zh-CN" altLang="zh-CN" sz="2700" b="1" smtClean="0">
                <a:solidFill>
                  <a:srgbClr val="513E1B"/>
                </a:solidFill>
              </a:rPr>
              <a:t>个左右的培训讲座。</a:t>
            </a:r>
          </a:p>
          <a:p>
            <a:pPr eaLnBrk="1" hangingPunct="1"/>
            <a:endParaRPr lang="zh-CN" altLang="en-US" sz="27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59394" name="内容占位符 5" descr="zheyuanzhehuodong 023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" y="2565400"/>
            <a:ext cx="4438650" cy="2959100"/>
          </a:xfrm>
        </p:spPr>
      </p:pic>
      <p:sp>
        <p:nvSpPr>
          <p:cNvPr id="9" name="文本占位符 8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39763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2800" dirty="0" smtClean="0">
                <a:solidFill>
                  <a:srgbClr val="513E1B"/>
                </a:solidFill>
              </a:rPr>
              <a:t>志愿者心理培训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39763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2800" dirty="0" smtClean="0">
                <a:solidFill>
                  <a:srgbClr val="513E1B"/>
                </a:solidFill>
              </a:rPr>
              <a:t>志愿者礼仪培训</a:t>
            </a:r>
          </a:p>
        </p:txBody>
      </p:sp>
      <p:pic>
        <p:nvPicPr>
          <p:cNvPr id="59397" name="图片 6" descr="IMG_181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565400"/>
            <a:ext cx="4500562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内容占位符 6" descr="86 - 2012年8月4日上午杨广馨老师为中国美术馆志愿者现场演示书法创作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268413"/>
            <a:ext cx="4140200" cy="2760662"/>
          </a:xfrm>
        </p:spPr>
      </p:pic>
      <p:sp>
        <p:nvSpPr>
          <p:cNvPr id="5" name="文本占位符 4"/>
          <p:cNvSpPr>
            <a:spLocks noGrp="1"/>
          </p:cNvSpPr>
          <p:nvPr>
            <p:ph type="body" sz="quarter" idx="1"/>
          </p:nvPr>
        </p:nvSpPr>
        <p:spPr>
          <a:xfrm>
            <a:off x="2411413" y="404813"/>
            <a:ext cx="3886200" cy="63976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3200" dirty="0" smtClean="0">
                <a:solidFill>
                  <a:srgbClr val="513E1B"/>
                </a:solidFill>
              </a:rPr>
              <a:t>书法篆刻系列培训</a:t>
            </a:r>
          </a:p>
        </p:txBody>
      </p:sp>
      <p:pic>
        <p:nvPicPr>
          <p:cNvPr id="60419" name="内容占位符 12" descr="IMG_20121208_144256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2268538" y="4149725"/>
            <a:ext cx="4645025" cy="2613025"/>
          </a:xfrm>
        </p:spPr>
      </p:pic>
      <p:pic>
        <p:nvPicPr>
          <p:cNvPr id="60420" name="图片 13" descr="IMG_141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1268413"/>
            <a:ext cx="3705225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内容占位符 7" descr="DSC_6252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4591050" y="2205038"/>
            <a:ext cx="4552950" cy="3028950"/>
          </a:xfrm>
        </p:spPr>
      </p:pic>
      <p:sp>
        <p:nvSpPr>
          <p:cNvPr id="5" name="文本占位符 4"/>
          <p:cNvSpPr>
            <a:spLocks noGrp="1"/>
          </p:cNvSpPr>
          <p:nvPr>
            <p:ph type="body" sz="quarter" idx="1"/>
          </p:nvPr>
        </p:nvSpPr>
        <p:spPr>
          <a:xfrm>
            <a:off x="2411413" y="404813"/>
            <a:ext cx="3886200" cy="63976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solidFill>
                  <a:schemeClr val="bg2">
                    <a:lumMod val="25000"/>
                  </a:schemeClr>
                </a:solidFill>
              </a:rPr>
              <a:t>中外美术史系列培训</a:t>
            </a:r>
          </a:p>
        </p:txBody>
      </p:sp>
      <p:pic>
        <p:nvPicPr>
          <p:cNvPr id="61443" name="内容占位符 7" descr="DSC_2725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205038"/>
            <a:ext cx="4443413" cy="2957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标题 14"/>
          <p:cNvSpPr>
            <a:spLocks noGrp="1"/>
          </p:cNvSpPr>
          <p:nvPr>
            <p:ph type="title"/>
          </p:nvPr>
        </p:nvSpPr>
        <p:spPr>
          <a:xfrm>
            <a:off x="2843213" y="404813"/>
            <a:ext cx="3690937" cy="74295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b="1" dirty="0" smtClean="0">
                <a:solidFill>
                  <a:srgbClr val="513E1B"/>
                </a:solidFill>
              </a:rPr>
              <a:t>与艺术家面对面</a:t>
            </a:r>
            <a:endParaRPr lang="zh-CN" altLang="en-US" sz="3600" dirty="0" smtClean="0">
              <a:solidFill>
                <a:srgbClr val="513E1B"/>
              </a:solidFill>
            </a:endParaRPr>
          </a:p>
        </p:txBody>
      </p:sp>
      <p:pic>
        <p:nvPicPr>
          <p:cNvPr id="62466" name="图片 18" descr="周氏兄弟面对面活动-谈话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628775"/>
            <a:ext cx="8061325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标题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63490" name="内容占位符 3" descr="周氏兄弟面对面活动-展厅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628775"/>
            <a:ext cx="7561263" cy="5040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标题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64514" name="内容占位符 3" descr="2010-10-14 美国版画展 开放工作室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628775"/>
            <a:ext cx="67437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16238" y="333375"/>
            <a:ext cx="2663825" cy="81438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bg2">
                    <a:lumMod val="25000"/>
                  </a:schemeClr>
                </a:solidFill>
              </a:rPr>
              <a:t>考察活动</a:t>
            </a:r>
            <a:endParaRPr lang="zh-CN" altLang="en-US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5538" name="内容占位符 3" descr="IMGP5289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268413"/>
            <a:ext cx="3455988" cy="2592387"/>
          </a:xfrm>
        </p:spPr>
      </p:pic>
      <p:pic>
        <p:nvPicPr>
          <p:cNvPr id="65539" name="图片 4" descr="6 志愿者参观鲁迅艺术文学院旧址合影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268413"/>
            <a:ext cx="381635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图片 5" descr="在上海美术馆合影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005263"/>
            <a:ext cx="363537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图片 6" descr="1 参观陕西省美术博物馆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4005263"/>
            <a:ext cx="403225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4000" b="1" dirty="0" smtClean="0">
                <a:solidFill>
                  <a:schemeClr val="bg2">
                    <a:lumMod val="25000"/>
                  </a:schemeClr>
                </a:solidFill>
              </a:rPr>
              <a:t>2006</a:t>
            </a:r>
            <a:r>
              <a:rPr lang="zh-CN" altLang="zh-CN" sz="4000" b="1" dirty="0" smtClean="0">
                <a:solidFill>
                  <a:schemeClr val="bg2">
                    <a:lumMod val="25000"/>
                  </a:schemeClr>
                </a:solidFill>
              </a:rPr>
              <a:t>年</a:t>
            </a:r>
            <a:r>
              <a:rPr lang="en-US" altLang="zh-CN" sz="4000" b="1" dirty="0" smtClean="0">
                <a:solidFill>
                  <a:schemeClr val="bg2">
                    <a:lumMod val="25000"/>
                  </a:schemeClr>
                </a:solidFill>
              </a:rPr>
              <a:t>3</a:t>
            </a:r>
            <a:r>
              <a:rPr lang="zh-CN" altLang="zh-CN" sz="4000" b="1" dirty="0" smtClean="0">
                <a:solidFill>
                  <a:schemeClr val="bg2">
                    <a:lumMod val="25000"/>
                  </a:schemeClr>
                </a:solidFill>
              </a:rPr>
              <a:t>月中国美术馆志愿者队伍成立</a:t>
            </a:r>
            <a:endParaRPr lang="zh-CN" altLang="en-US" dirty="0"/>
          </a:p>
        </p:txBody>
      </p:sp>
      <p:sp>
        <p:nvSpPr>
          <p:cNvPr id="20482" name="内容占位符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>
              <a:defRPr/>
            </a:pPr>
            <a:endParaRPr lang="en-US" altLang="zh-CN" dirty="0" smtClean="0"/>
          </a:p>
          <a:p>
            <a:pPr eaLnBrk="1" hangingPunct="1">
              <a:defRPr/>
            </a:pP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</a:rPr>
              <a:t>招募</a:t>
            </a:r>
            <a:endParaRPr lang="en-US" altLang="zh-CN" dirty="0" smtClean="0"/>
          </a:p>
          <a:p>
            <a:pPr eaLnBrk="1" hangingPunct="1">
              <a:defRPr/>
            </a:pPr>
            <a:endParaRPr lang="en-US" altLang="zh-CN" sz="3200" b="1" dirty="0" smtClean="0"/>
          </a:p>
        </p:txBody>
      </p:sp>
      <p:pic>
        <p:nvPicPr>
          <p:cNvPr id="20483" name="图片 3" descr="shijiang 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284538"/>
            <a:ext cx="45847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图片 4" descr="DSC_013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1773238"/>
            <a:ext cx="3048000" cy="458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chemeClr val="bg2">
                    <a:lumMod val="25000"/>
                  </a:schemeClr>
                </a:solidFill>
              </a:rPr>
              <a:t>同行交流会</a:t>
            </a:r>
            <a:endParaRPr lang="zh-CN" altLang="en-US" dirty="0"/>
          </a:p>
        </p:txBody>
      </p:sp>
      <p:pic>
        <p:nvPicPr>
          <p:cNvPr id="66562" name="内容占位符 3" descr="2007年志愿者与上海艺术馆工作人员交流会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3800" y="1844675"/>
            <a:ext cx="3168650" cy="4224338"/>
          </a:xfrm>
        </p:spPr>
      </p:pic>
      <p:pic>
        <p:nvPicPr>
          <p:cNvPr id="66563" name="图片 4" descr="62 我馆公共教育工作介绍吸引大家关注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221163"/>
            <a:ext cx="3744912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图片 5" descr="2007中国美术馆志愿者上海考察-与上海美术馆工作人员进行座谈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1557338"/>
            <a:ext cx="3527425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bg2">
                    <a:lumMod val="25000"/>
                  </a:schemeClr>
                </a:solidFill>
              </a:rPr>
              <a:t>内部交流会</a:t>
            </a:r>
            <a:endParaRPr lang="zh-CN" altLang="en-US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7586" name="内容占位符 3" descr="范迪安馆长讲话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268413"/>
            <a:ext cx="3902075" cy="2595562"/>
          </a:xfrm>
        </p:spPr>
      </p:pic>
      <p:pic>
        <p:nvPicPr>
          <p:cNvPr id="67587" name="图片 4" descr="观众代表翟元凯发言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005263"/>
            <a:ext cx="3960813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图片 5" descr="IMG_871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005263"/>
            <a:ext cx="34559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图片 7" descr="IMG_901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341438"/>
            <a:ext cx="3600450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>
              <a:defRPr/>
            </a:pPr>
            <a:r>
              <a:rPr lang="zh-CN" altLang="en-US" sz="3600" b="1" dirty="0" smtClean="0">
                <a:solidFill>
                  <a:schemeClr val="tx2">
                    <a:lumMod val="75000"/>
                  </a:schemeClr>
                </a:solidFill>
              </a:rPr>
              <a:t>从延安走来 </a:t>
            </a:r>
            <a:r>
              <a:rPr lang="en-US" altLang="zh-CN" sz="3600" b="1" dirty="0" smtClean="0">
                <a:solidFill>
                  <a:schemeClr val="tx2">
                    <a:lumMod val="75000"/>
                  </a:schemeClr>
                </a:solidFill>
              </a:rPr>
              <a:t>—</a:t>
            </a:r>
            <a:br>
              <a:rPr lang="en-US" altLang="zh-CN" sz="3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zh-CN" altLang="en-US" sz="3600" b="1" dirty="0" smtClean="0">
                <a:solidFill>
                  <a:schemeClr val="tx2">
                    <a:lumMod val="75000"/>
                  </a:schemeClr>
                </a:solidFill>
              </a:rPr>
              <a:t>中国美术馆志愿者陕西行图片文献展</a:t>
            </a:r>
            <a:endParaRPr lang="zh-CN" alt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8610" name="内容占位符 3" descr="QQ截图2013090917144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00213"/>
            <a:ext cx="9144000" cy="4702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endParaRPr lang="zh-CN" altLang="en-US" smtClean="0"/>
          </a:p>
        </p:txBody>
      </p:sp>
      <p:pic>
        <p:nvPicPr>
          <p:cNvPr id="69634" name="内容占位符 3" descr="4 - 部分志愿者和工作人员在展厅合影.jpg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530350"/>
            <a:ext cx="7272338" cy="48466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标题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70658" name="图片 4" descr="DSC_597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3500438"/>
            <a:ext cx="4643438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6" descr="W0201305217070138158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333375"/>
            <a:ext cx="4608513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6732588" y="6165850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>
                <a:ea typeface="华文仿宋" pitchFamily="2" charset="-122"/>
              </a:rPr>
              <a:t>十佳志愿者</a:t>
            </a:r>
            <a:endParaRPr lang="en-US" altLang="zh-CN" b="1">
              <a:ea typeface="华文仿宋" pitchFamily="2" charset="-122"/>
            </a:endParaRPr>
          </a:p>
        </p:txBody>
      </p:sp>
      <p:sp>
        <p:nvSpPr>
          <p:cNvPr id="70661" name="Text Box 7"/>
          <p:cNvSpPr txBox="1">
            <a:spLocks noChangeArrowheads="1"/>
          </p:cNvSpPr>
          <p:nvPr/>
        </p:nvSpPr>
        <p:spPr bwMode="auto">
          <a:xfrm>
            <a:off x="6732588" y="2492375"/>
            <a:ext cx="1655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>
                <a:ea typeface="华文仿宋" pitchFamily="2" charset="-122"/>
              </a:rPr>
              <a:t>文化部长颁发感谢信</a:t>
            </a:r>
            <a:endParaRPr lang="en-US" altLang="zh-CN" b="1">
              <a:ea typeface="华文仿宋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标题 3"/>
          <p:cNvSpPr>
            <a:spLocks noGrp="1"/>
          </p:cNvSpPr>
          <p:nvPr>
            <p:ph type="ctrTitle"/>
          </p:nvPr>
        </p:nvSpPr>
        <p:spPr>
          <a:xfrm>
            <a:off x="684213" y="188913"/>
            <a:ext cx="7848600" cy="4105275"/>
          </a:xfrm>
        </p:spPr>
        <p:txBody>
          <a:bodyPr/>
          <a:lstStyle/>
          <a:p>
            <a:r>
              <a:rPr lang="zh-CN" altLang="en-US" sz="5000" b="1" cap="none" smtClean="0">
                <a:solidFill>
                  <a:srgbClr val="3C302A"/>
                </a:solidFill>
              </a:rPr>
              <a:t>共享艺术的快乐</a:t>
            </a:r>
            <a:r>
              <a:rPr lang="en-US" altLang="zh-CN" sz="5000" cap="none" smtClean="0">
                <a:solidFill>
                  <a:srgbClr val="3C302A"/>
                </a:solidFill>
              </a:rPr>
              <a:t>——</a:t>
            </a:r>
            <a:br>
              <a:rPr lang="en-US" altLang="zh-CN" sz="5000" cap="none" smtClean="0">
                <a:solidFill>
                  <a:srgbClr val="3C302A"/>
                </a:solidFill>
              </a:rPr>
            </a:br>
            <a:r>
              <a:rPr lang="en-US" altLang="zh-CN" sz="5000" b="1" cap="none" smtClean="0">
                <a:solidFill>
                  <a:srgbClr val="3C302A"/>
                </a:solidFill>
              </a:rPr>
              <a:t/>
            </a:r>
            <a:br>
              <a:rPr lang="en-US" altLang="zh-CN" sz="5000" b="1" cap="none" smtClean="0">
                <a:solidFill>
                  <a:srgbClr val="3C302A"/>
                </a:solidFill>
              </a:rPr>
            </a:br>
            <a:r>
              <a:rPr lang="en-US" altLang="zh-CN" sz="5000" b="1" cap="none" smtClean="0">
                <a:solidFill>
                  <a:srgbClr val="3C302A"/>
                </a:solidFill>
              </a:rPr>
              <a:t>             </a:t>
            </a:r>
            <a:r>
              <a:rPr lang="zh-CN" altLang="en-US" sz="5000" b="1" cap="none" smtClean="0">
                <a:solidFill>
                  <a:srgbClr val="3C302A"/>
                </a:solidFill>
              </a:rPr>
              <a:t>中国美术馆志愿者</a:t>
            </a:r>
            <a:endParaRPr lang="zh-CN" altLang="en-US" sz="5000" cap="none" smtClean="0"/>
          </a:p>
        </p:txBody>
      </p:sp>
      <p:sp>
        <p:nvSpPr>
          <p:cNvPr id="3" name="内容占位符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altLang="zh-CN" sz="1800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altLang="zh-CN" sz="1800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zh-CN" alt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</a:rPr>
              <a:t>志愿者队伍成立大会</a:t>
            </a:r>
            <a:endParaRPr lang="en-US" altLang="zh-CN" sz="2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</a:rPr>
              <a:t>志愿者进行签约、领取证件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506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5" name="图片占位符 4" descr="2006年志愿者成立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694" b="4694"/>
          <a:stretch>
            <a:fillRect/>
          </a:stretch>
        </p:blipFill>
        <p:spPr>
          <a:xfrm>
            <a:off x="395288" y="447675"/>
            <a:ext cx="4065587" cy="2449513"/>
          </a:xfrm>
        </p:spPr>
      </p:pic>
      <p:pic>
        <p:nvPicPr>
          <p:cNvPr id="21508" name="图片 5" descr="DSC_004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404813"/>
            <a:ext cx="3052762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图片 6" descr="DSC_004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2852738"/>
            <a:ext cx="3808412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图片 7" descr="DSC_004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2420938"/>
            <a:ext cx="35909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文本占位符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22530" name="标题 2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15890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400" b="1" dirty="0" smtClean="0">
                <a:solidFill>
                  <a:srgbClr val="513E1B"/>
                </a:solidFill>
              </a:rPr>
              <a:t/>
            </a:r>
            <a:br>
              <a:rPr lang="en-US" altLang="zh-CN" sz="2400" b="1" dirty="0" smtClean="0">
                <a:solidFill>
                  <a:srgbClr val="513E1B"/>
                </a:solidFill>
              </a:rPr>
            </a:br>
            <a:r>
              <a:rPr lang="en-US" altLang="zh-CN" sz="2400" b="1" dirty="0" smtClean="0">
                <a:solidFill>
                  <a:srgbClr val="513E1B"/>
                </a:solidFill>
              </a:rPr>
              <a:t/>
            </a:r>
            <a:br>
              <a:rPr lang="en-US" altLang="zh-CN" sz="2400" b="1" dirty="0" smtClean="0">
                <a:solidFill>
                  <a:srgbClr val="513E1B"/>
                </a:solidFill>
              </a:rPr>
            </a:br>
            <a:r>
              <a:rPr lang="en-US" altLang="zh-CN" sz="2400" b="1" dirty="0" smtClean="0">
                <a:solidFill>
                  <a:srgbClr val="513E1B"/>
                </a:solidFill>
              </a:rPr>
              <a:t/>
            </a:r>
            <a:br>
              <a:rPr lang="en-US" altLang="zh-CN" sz="2400" b="1" dirty="0" smtClean="0">
                <a:solidFill>
                  <a:srgbClr val="513E1B"/>
                </a:solidFill>
              </a:rPr>
            </a:br>
            <a:r>
              <a:rPr lang="en-US" altLang="zh-CN" sz="2700" b="1" dirty="0" smtClean="0">
                <a:solidFill>
                  <a:schemeClr val="tx2">
                    <a:lumMod val="50000"/>
                  </a:schemeClr>
                </a:solidFill>
              </a:rPr>
              <a:t>2006</a:t>
            </a:r>
            <a:r>
              <a:rPr lang="zh-CN" altLang="en-US" sz="2700" b="1" dirty="0" smtClean="0">
                <a:solidFill>
                  <a:schemeClr val="tx2">
                    <a:lumMod val="50000"/>
                  </a:schemeClr>
                </a:solidFill>
              </a:rPr>
              <a:t>俄罗斯艺术</a:t>
            </a:r>
            <a:r>
              <a:rPr lang="en-US" altLang="zh-CN" sz="2700" b="1" dirty="0" smtClean="0">
                <a:solidFill>
                  <a:schemeClr val="tx2">
                    <a:lumMod val="50000"/>
                  </a:schemeClr>
                </a:solidFill>
              </a:rPr>
              <a:t>300</a:t>
            </a:r>
            <a:r>
              <a:rPr lang="zh-CN" altLang="en-US" sz="2700" b="1" dirty="0" smtClean="0">
                <a:solidFill>
                  <a:schemeClr val="tx2">
                    <a:lumMod val="50000"/>
                  </a:schemeClr>
                </a:solidFill>
              </a:rPr>
              <a:t>年展讲解专场志愿者合影</a:t>
            </a:r>
          </a:p>
        </p:txBody>
      </p:sp>
      <p:pic>
        <p:nvPicPr>
          <p:cNvPr id="5" name="图片占位符 4" descr="2006俄罗斯艺术三百年展览-为部长讲解专场-志愿者活动大合影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694" b="4694"/>
          <a:stretch>
            <a:fillRect/>
          </a:stretch>
        </p:blipFill>
        <p:spPr>
          <a:xfrm>
            <a:off x="1560513" y="0"/>
            <a:ext cx="7583487" cy="4568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内容占位符 2"/>
          <p:cNvSpPr>
            <a:spLocks noGrp="1"/>
          </p:cNvSpPr>
          <p:nvPr>
            <p:ph type="body" idx="1"/>
          </p:nvPr>
        </p:nvSpPr>
        <p:spPr>
          <a:xfrm>
            <a:off x="1331913" y="2420938"/>
            <a:ext cx="7123112" cy="1673225"/>
          </a:xfrm>
        </p:spPr>
        <p:txBody>
          <a:bodyPr/>
          <a:lstStyle/>
          <a:p>
            <a:pPr eaLnBrk="1" hangingPunct="1"/>
            <a:r>
              <a:rPr lang="en-US" altLang="zh-CN" b="1" smtClean="0">
                <a:solidFill>
                  <a:srgbClr val="513E1B"/>
                </a:solidFill>
              </a:rPr>
              <a:t>  </a:t>
            </a:r>
          </a:p>
          <a:p>
            <a:pPr eaLnBrk="1" hangingPunct="1">
              <a:buFont typeface="Wingdings" pitchFamily="2" charset="2"/>
              <a:buChar char="l"/>
            </a:pPr>
            <a:r>
              <a:rPr lang="en-US" altLang="zh-CN" b="1" smtClean="0">
                <a:solidFill>
                  <a:srgbClr val="513E1B"/>
                </a:solidFill>
              </a:rPr>
              <a:t>   </a:t>
            </a:r>
            <a:r>
              <a:rPr lang="zh-CN" altLang="en-US" b="1" smtClean="0">
                <a:solidFill>
                  <a:srgbClr val="513E1B"/>
                </a:solidFill>
              </a:rPr>
              <a:t>志愿者招募</a:t>
            </a:r>
          </a:p>
          <a:p>
            <a:pPr eaLnBrk="1" hangingPunct="1">
              <a:buFont typeface="Wingdings" pitchFamily="2" charset="2"/>
              <a:buChar char="l"/>
            </a:pPr>
            <a:r>
              <a:rPr lang="en-US" altLang="zh-CN" b="1" smtClean="0">
                <a:solidFill>
                  <a:srgbClr val="513E1B"/>
                </a:solidFill>
              </a:rPr>
              <a:t>   </a:t>
            </a:r>
            <a:r>
              <a:rPr lang="zh-CN" altLang="en-US" b="1" smtClean="0">
                <a:solidFill>
                  <a:srgbClr val="513E1B"/>
                </a:solidFill>
              </a:rPr>
              <a:t>志愿者档案</a:t>
            </a:r>
          </a:p>
          <a:p>
            <a:pPr eaLnBrk="1" hangingPunct="1">
              <a:buFont typeface="Wingdings" pitchFamily="2" charset="2"/>
              <a:buChar char="l"/>
            </a:pPr>
            <a:r>
              <a:rPr lang="zh-CN" altLang="en-US" b="1" smtClean="0">
                <a:solidFill>
                  <a:srgbClr val="513E1B"/>
                </a:solidFill>
              </a:rPr>
              <a:t>   服务分组</a:t>
            </a:r>
            <a:endParaRPr lang="en-US" altLang="zh-CN" b="1" smtClean="0">
              <a:solidFill>
                <a:srgbClr val="513E1B"/>
              </a:solidFill>
            </a:endParaRPr>
          </a:p>
          <a:p>
            <a:pPr eaLnBrk="1" hangingPunct="1">
              <a:buFont typeface="Wingdings" pitchFamily="2" charset="2"/>
              <a:buChar char="l"/>
            </a:pPr>
            <a:r>
              <a:rPr lang="zh-CN" altLang="en-US" b="1" smtClean="0">
                <a:solidFill>
                  <a:srgbClr val="513E1B"/>
                </a:solidFill>
              </a:rPr>
              <a:t>   年度考核与总结</a:t>
            </a:r>
            <a:endParaRPr lang="en-US" altLang="zh-CN" b="1" smtClean="0">
              <a:solidFill>
                <a:srgbClr val="513E1B"/>
              </a:solidFill>
            </a:endParaRPr>
          </a:p>
          <a:p>
            <a:pPr eaLnBrk="1" hangingPunct="1">
              <a:buFont typeface="Wingdings" pitchFamily="2" charset="2"/>
              <a:buChar char="l"/>
            </a:pPr>
            <a:r>
              <a:rPr lang="zh-CN" altLang="en-US" b="1" smtClean="0">
                <a:solidFill>
                  <a:srgbClr val="513E1B"/>
                </a:solidFill>
              </a:rPr>
              <a:t>   志愿者工作手册</a:t>
            </a:r>
            <a:endParaRPr lang="en-US" altLang="zh-CN" b="1" smtClean="0">
              <a:solidFill>
                <a:srgbClr val="513E1B"/>
              </a:solidFill>
            </a:endParaRPr>
          </a:p>
          <a:p>
            <a:pPr eaLnBrk="1" hangingPunct="1">
              <a:buFont typeface="Wingdings" pitchFamily="2" charset="2"/>
              <a:buChar char="l"/>
            </a:pPr>
            <a:endParaRPr lang="zh-CN" altLang="en-US" b="1" smtClean="0">
              <a:solidFill>
                <a:srgbClr val="513E1B"/>
              </a:solidFill>
            </a:endParaRPr>
          </a:p>
        </p:txBody>
      </p:sp>
      <p:sp>
        <p:nvSpPr>
          <p:cNvPr id="2355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b="1" smtClean="0">
                <a:solidFill>
                  <a:srgbClr val="513E1B"/>
                </a:solidFill>
              </a:rPr>
              <a:t>志愿者管理</a:t>
            </a:r>
            <a:endParaRPr lang="zh-CN" altLang="en-US" smtClean="0">
              <a:solidFill>
                <a:srgbClr val="513E1B"/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4294967295"/>
          </p:nvPr>
        </p:nvSpPr>
        <p:spPr>
          <a:xfrm>
            <a:off x="4464050" y="1557338"/>
            <a:ext cx="4679950" cy="4572000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altLang="zh-CN" b="1" dirty="0" smtClean="0">
                <a:solidFill>
                  <a:schemeClr val="bg2">
                    <a:lumMod val="25000"/>
                  </a:schemeClr>
                </a:solidFill>
              </a:rPr>
              <a:t>  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altLang="zh-CN" b="1" dirty="0" smtClean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611188" y="620713"/>
            <a:ext cx="8153400" cy="990600"/>
          </a:xfrm>
        </p:spPr>
        <p:txBody>
          <a:bodyPr/>
          <a:lstStyle/>
          <a:p>
            <a:pPr>
              <a:defRPr/>
            </a:pPr>
            <a:r>
              <a:rPr lang="zh-CN" altLang="en-US" sz="3200" b="1" dirty="0" smtClean="0">
                <a:solidFill>
                  <a:schemeClr val="tx2">
                    <a:lumMod val="50000"/>
                  </a:schemeClr>
                </a:solidFill>
                <a:latin typeface="华文仿宋" pitchFamily="2" charset="-122"/>
              </a:rPr>
              <a:t>中国美术馆志愿者面试审核项</a:t>
            </a:r>
            <a:r>
              <a:rPr lang="en-US" altLang="zh-CN" b="1" dirty="0" smtClean="0">
                <a:solidFill>
                  <a:schemeClr val="tx2">
                    <a:lumMod val="50000"/>
                  </a:schemeClr>
                </a:solidFill>
                <a:latin typeface="华文仿宋" pitchFamily="2" charset="-122"/>
              </a:rPr>
              <a:t/>
            </a:r>
            <a:br>
              <a:rPr lang="en-US" altLang="zh-CN" b="1" dirty="0" smtClean="0">
                <a:solidFill>
                  <a:schemeClr val="tx2">
                    <a:lumMod val="50000"/>
                  </a:schemeClr>
                </a:solidFill>
                <a:latin typeface="华文仿宋" pitchFamily="2" charset="-122"/>
              </a:rPr>
            </a:b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4294967295"/>
          </p:nvPr>
        </p:nvSpPr>
        <p:spPr>
          <a:xfrm>
            <a:off x="1116013" y="1916113"/>
            <a:ext cx="5111750" cy="4014787"/>
          </a:xfrm>
        </p:spPr>
        <p:txBody>
          <a:bodyPr/>
          <a:lstStyle/>
          <a:p>
            <a:pPr>
              <a:buFont typeface="Wingdings" pitchFamily="2" charset="2"/>
              <a:buChar char="l"/>
              <a:defRPr/>
            </a:pP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华文仿宋" pitchFamily="2" charset="-122"/>
              </a:rPr>
              <a:t>热情、公益 </a:t>
            </a:r>
            <a:r>
              <a:rPr lang="en-US" altLang="zh-CN" sz="3200" b="1" dirty="0" smtClean="0">
                <a:solidFill>
                  <a:schemeClr val="bg2">
                    <a:lumMod val="25000"/>
                  </a:schemeClr>
                </a:solidFill>
                <a:latin typeface="华文仿宋" pitchFamily="2" charset="-122"/>
              </a:rPr>
              <a:t>20%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华文仿宋" pitchFamily="2" charset="-122"/>
              </a:rPr>
              <a:t>服务时间 </a:t>
            </a:r>
            <a:r>
              <a:rPr lang="en-US" altLang="zh-CN" sz="3200" b="1" dirty="0" smtClean="0">
                <a:solidFill>
                  <a:schemeClr val="bg2">
                    <a:lumMod val="25000"/>
                  </a:schemeClr>
                </a:solidFill>
                <a:latin typeface="华文仿宋" pitchFamily="2" charset="-122"/>
              </a:rPr>
              <a:t>20%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华文仿宋" pitchFamily="2" charset="-122"/>
              </a:rPr>
              <a:t>胜任度 </a:t>
            </a:r>
            <a:r>
              <a:rPr lang="en-US" altLang="zh-CN" sz="3200" b="1" dirty="0" smtClean="0">
                <a:solidFill>
                  <a:schemeClr val="bg2">
                    <a:lumMod val="25000"/>
                  </a:schemeClr>
                </a:solidFill>
                <a:latin typeface="华文仿宋" pitchFamily="2" charset="-122"/>
              </a:rPr>
              <a:t>20% 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华文仿宋" pitchFamily="2" charset="-122"/>
              </a:rPr>
              <a:t>专业背景 </a:t>
            </a:r>
            <a:r>
              <a:rPr lang="en-US" altLang="zh-CN" sz="3200" b="1" dirty="0" smtClean="0">
                <a:solidFill>
                  <a:schemeClr val="bg2">
                    <a:lumMod val="25000"/>
                  </a:schemeClr>
                </a:solidFill>
                <a:latin typeface="华文仿宋" pitchFamily="2" charset="-122"/>
              </a:rPr>
              <a:t>20% 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华文仿宋" pitchFamily="2" charset="-122"/>
              </a:rPr>
              <a:t>服务目的 </a:t>
            </a:r>
            <a:r>
              <a:rPr lang="en-US" altLang="zh-CN" sz="3200" b="1" dirty="0" smtClean="0">
                <a:solidFill>
                  <a:schemeClr val="bg2">
                    <a:lumMod val="25000"/>
                  </a:schemeClr>
                </a:solidFill>
                <a:latin typeface="华文仿宋" pitchFamily="2" charset="-122"/>
              </a:rPr>
              <a:t>10% 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华文仿宋" pitchFamily="2" charset="-122"/>
              </a:rPr>
              <a:t>沟通能力 </a:t>
            </a:r>
            <a:r>
              <a:rPr lang="en-US" altLang="zh-CN" sz="3200" b="1" dirty="0" smtClean="0">
                <a:solidFill>
                  <a:schemeClr val="bg2">
                    <a:lumMod val="25000"/>
                  </a:schemeClr>
                </a:solidFill>
                <a:latin typeface="华文仿宋" pitchFamily="2" charset="-122"/>
              </a:rPr>
              <a:t>10%</a:t>
            </a:r>
            <a:r>
              <a:rPr lang="en-US" altLang="zh-CN" b="1" dirty="0" smtClean="0">
                <a:solidFill>
                  <a:schemeClr val="bg2">
                    <a:lumMod val="25000"/>
                  </a:schemeClr>
                </a:solidFill>
                <a:latin typeface="华文仿宋" pitchFamily="2" charset="-122"/>
              </a:rPr>
              <a:t> </a:t>
            </a:r>
          </a:p>
          <a:p>
            <a:pPr>
              <a:defRPr/>
            </a:pP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性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性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性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2044</TotalTime>
  <Words>1304</Words>
  <Application>Microsoft Office PowerPoint</Application>
  <PresentationFormat>On-screen Show (4:3)</PresentationFormat>
  <Paragraphs>146</Paragraphs>
  <Slides>55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演示文稿设计模板</vt:lpstr>
      </vt:variant>
      <vt:variant>
        <vt:i4>8</vt:i4>
      </vt:variant>
      <vt:variant>
        <vt:lpstr>幻灯片标题</vt:lpstr>
      </vt:variant>
      <vt:variant>
        <vt:i4>55</vt:i4>
      </vt:variant>
    </vt:vector>
  </HeadingPairs>
  <TitlesOfParts>
    <vt:vector size="72" baseType="lpstr">
      <vt:lpstr>Arial</vt:lpstr>
      <vt:lpstr>华文宋体</vt:lpstr>
      <vt:lpstr>Tw Cen MT</vt:lpstr>
      <vt:lpstr>华文仿宋</vt:lpstr>
      <vt:lpstr>Wingdings</vt:lpstr>
      <vt:lpstr>Wingdings 2</vt:lpstr>
      <vt:lpstr>Calibri</vt:lpstr>
      <vt:lpstr>宋体</vt:lpstr>
      <vt:lpstr>楷体</vt:lpstr>
      <vt:lpstr>中性</vt:lpstr>
      <vt:lpstr>中性</vt:lpstr>
      <vt:lpstr>中性</vt:lpstr>
      <vt:lpstr>中性</vt:lpstr>
      <vt:lpstr>中性</vt:lpstr>
      <vt:lpstr>中性</vt:lpstr>
      <vt:lpstr>中性</vt:lpstr>
      <vt:lpstr>中性</vt:lpstr>
      <vt:lpstr>  ——中国美术馆志愿者工作简介  杨兰亭 中国美术馆公共教育部志愿者项目负责人 </vt:lpstr>
      <vt:lpstr> </vt:lpstr>
      <vt:lpstr>幻灯片 3</vt:lpstr>
      <vt:lpstr>幻灯片 4</vt:lpstr>
      <vt:lpstr>2006年3月中国美术馆志愿者队伍成立</vt:lpstr>
      <vt:lpstr>幻灯片 6</vt:lpstr>
      <vt:lpstr>   2006俄罗斯艺术300年展讲解专场志愿者合影</vt:lpstr>
      <vt:lpstr>志愿者管理</vt:lpstr>
      <vt:lpstr>中国美术馆志愿者面试审核项 </vt:lpstr>
      <vt:lpstr>志愿者招募</vt:lpstr>
      <vt:lpstr>幻灯片 11</vt:lpstr>
      <vt:lpstr>志愿者服务分组</vt:lpstr>
      <vt:lpstr>年度考核与总结</vt:lpstr>
      <vt:lpstr>幻灯片 14</vt:lpstr>
      <vt:lpstr>志愿者工作手册</vt:lpstr>
      <vt:lpstr>讲解导赏工作发展</vt:lpstr>
      <vt:lpstr>志愿者教员</vt:lpstr>
      <vt:lpstr>志愿者教员的选拔</vt:lpstr>
      <vt:lpstr>志愿者教员教育活动的准备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志愿者培养</vt:lpstr>
      <vt:lpstr> 培训内容</vt:lpstr>
      <vt:lpstr>展厅培训与讲座</vt:lpstr>
      <vt:lpstr>幻灯片 31</vt:lpstr>
      <vt:lpstr>幻灯片 32</vt:lpstr>
      <vt:lpstr>幻灯片 33</vt:lpstr>
      <vt:lpstr>幻灯片 34</vt:lpstr>
      <vt:lpstr>幻灯片 35</vt:lpstr>
      <vt:lpstr>  </vt:lpstr>
      <vt:lpstr>幻灯片 37</vt:lpstr>
      <vt:lpstr>比利时“图与词：马格利特以来”展览策展人</vt:lpstr>
      <vt:lpstr>幻灯片 39</vt:lpstr>
      <vt:lpstr>幻灯片 40</vt:lpstr>
      <vt:lpstr>幻灯片 41</vt:lpstr>
      <vt:lpstr>志愿者素质与技能培训</vt:lpstr>
      <vt:lpstr>幻灯片 43</vt:lpstr>
      <vt:lpstr>幻灯片 44</vt:lpstr>
      <vt:lpstr>幻灯片 45</vt:lpstr>
      <vt:lpstr>与艺术家面对面</vt:lpstr>
      <vt:lpstr>幻灯片 47</vt:lpstr>
      <vt:lpstr>幻灯片 48</vt:lpstr>
      <vt:lpstr>考察活动</vt:lpstr>
      <vt:lpstr>同行交流会</vt:lpstr>
      <vt:lpstr>内部交流会</vt:lpstr>
      <vt:lpstr>从延安走来 — 中国美术馆志愿者陕西行图片文献展</vt:lpstr>
      <vt:lpstr>幻灯片 53</vt:lpstr>
      <vt:lpstr>幻灯片 54</vt:lpstr>
      <vt:lpstr>共享艺术的快乐——               中国美术馆志愿者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中国美术馆志愿者队伍介绍</dc:title>
  <cp:lastModifiedBy>yangyingshi</cp:lastModifiedBy>
  <cp:revision>287</cp:revision>
  <dcterms:modified xsi:type="dcterms:W3CDTF">2013-09-11T10:16:38Z</dcterms:modified>
</cp:coreProperties>
</file>