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3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59" r:id="rId22"/>
    <p:sldId id="277" r:id="rId23"/>
    <p:sldId id="280" r:id="rId24"/>
    <p:sldId id="281" r:id="rId25"/>
    <p:sldId id="282" r:id="rId26"/>
    <p:sldId id="284" r:id="rId27"/>
    <p:sldId id="287" r:id="rId28"/>
    <p:sldId id="288" r:id="rId29"/>
    <p:sldId id="283" r:id="rId30"/>
    <p:sldId id="285" r:id="rId31"/>
    <p:sldId id="289" r:id="rId32"/>
    <p:sldId id="290" r:id="rId33"/>
    <p:sldId id="286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 varScale="1">
        <p:scale>
          <a:sx n="106" d="100"/>
          <a:sy n="106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013DDD9-52F7-4E02-AAB0-49ACEEF920D4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7D66A4-09C9-4045-BD9F-5358A0945A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23DC2E-FE93-4EEE-B888-EA36CB30702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E692-2D17-4BA9-AB36-2E5D27F7BC45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D5CE-0FD0-426A-AF79-EE941BEF8B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467C-A77B-4ED8-9B87-EBB2CFE9A9FB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CA00-B61D-46C5-ADEF-1867048071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C2427-97DD-4E46-A276-EDC11519D0F8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FFBD-96F6-4965-82EA-ED17EAAB59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7166-3C56-431C-BC94-6900B05329DB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6E4C-70FE-4D61-8DE2-F5D80ED4BA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7A1E-2D89-4D4B-AB2D-842B7C711B15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5766-2D34-4C73-AEBE-C82C372831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C845-073E-4A12-9630-376A28BF688D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F364-54EA-416C-BBE1-11BAAA53BD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734B-7F32-4177-B64B-1FDB9948D622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04A8-8552-45AF-920B-CBB5E3C5B6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7038-BE53-46CB-ABF4-C9E4EE80193B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B041-C8ED-4FA8-9C5A-7E904EE5CD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0A1C-76BE-4F5D-88F2-8C7F7B1F0CA1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AA6C-6473-4940-810C-0F97B8D308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8CD7-EDBE-4647-88E3-B0E96E96366D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C9AB-C260-4D1A-86F0-A65135C7ED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B031-C287-4E99-A330-90F5CC952539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80B49-60B6-444A-A901-78C380D87F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79AE-3981-4EB7-AB4B-E97FDC1B4261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6E52-960B-4278-B2A9-DE71D68041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1CD1A0-B4EE-4D65-8FD1-667B06F6A292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1CD5CC-7BCB-47E8-A0C9-C0E4CBE505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kumimoji="1" lang="ja-JP" altLang="ja-JP" sz="2400">
              <a:ea typeface="MS PGothic" pitchFamily="34" charset="-128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85" r:id="rId2"/>
    <p:sldLayoutId id="2147483990" r:id="rId3"/>
    <p:sldLayoutId id="2147483991" r:id="rId4"/>
    <p:sldLayoutId id="2147483992" r:id="rId5"/>
    <p:sldLayoutId id="2147483986" r:id="rId6"/>
    <p:sldLayoutId id="2147483987" r:id="rId7"/>
    <p:sldLayoutId id="2147483993" r:id="rId8"/>
    <p:sldLayoutId id="2147483994" r:id="rId9"/>
    <p:sldLayoutId id="2147483995" r:id="rId10"/>
    <p:sldLayoutId id="2147483996" r:id="rId11"/>
    <p:sldLayoutId id="21474839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华文中宋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华文中宋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华文中宋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华文中宋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华文中宋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华文中宋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华文中宋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华文中宋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50A1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50A1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50A1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50A1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50A1F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800" dirty="0" smtClean="0"/>
              <a:t>从走进故宫，到走出故宫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2938" y="3698875"/>
            <a:ext cx="7772400" cy="90011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solidFill>
                  <a:srgbClr val="3755C8"/>
                </a:solidFill>
              </a:rPr>
              <a:t>----</a:t>
            </a:r>
            <a:r>
              <a:rPr lang="zh-CN" altLang="en-US" smtClean="0">
                <a:solidFill>
                  <a:srgbClr val="3755C8"/>
                </a:solidFill>
              </a:rPr>
              <a:t>故宫志愿者文化宣讲工作的开展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9"/>
          <p:cNvGrpSpPr>
            <a:grpSpLocks/>
          </p:cNvGrpSpPr>
          <p:nvPr/>
        </p:nvGrpSpPr>
        <p:grpSpPr bwMode="auto">
          <a:xfrm>
            <a:off x="179388" y="117475"/>
            <a:ext cx="8785225" cy="6623050"/>
            <a:chOff x="179512" y="116632"/>
            <a:chExt cx="8784496" cy="6624376"/>
          </a:xfrm>
        </p:grpSpPr>
        <p:pic>
          <p:nvPicPr>
            <p:cNvPr id="5" name="图片 4" descr="DSC05426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9512" y="116632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图片 5" descr="新员工2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44008" y="116632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图片 6" descr="DSC08281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79512" y="3501008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图片 8" descr="志愿者张亚兴为观众讲解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644008" y="3501008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矩形 10"/>
          <p:cNvSpPr/>
          <p:nvPr/>
        </p:nvSpPr>
        <p:spPr>
          <a:xfrm>
            <a:off x="323528" y="2852936"/>
            <a:ext cx="3024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志愿者李健在青铜器展厅</a:t>
            </a:r>
          </a:p>
        </p:txBody>
      </p:sp>
      <p:sp>
        <p:nvSpPr>
          <p:cNvPr id="12" name="矩形 11"/>
          <p:cNvSpPr/>
          <p:nvPr/>
        </p:nvSpPr>
        <p:spPr>
          <a:xfrm>
            <a:off x="4788024" y="2852936"/>
            <a:ext cx="3024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志愿者姚方在青铜器展厅</a:t>
            </a:r>
          </a:p>
        </p:txBody>
      </p:sp>
      <p:sp>
        <p:nvSpPr>
          <p:cNvPr id="13" name="矩形 12"/>
          <p:cNvSpPr/>
          <p:nvPr/>
        </p:nvSpPr>
        <p:spPr>
          <a:xfrm>
            <a:off x="251520" y="6237312"/>
            <a:ext cx="3024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志愿者肖磊在书画馆展厅</a:t>
            </a:r>
          </a:p>
        </p:txBody>
      </p:sp>
      <p:sp>
        <p:nvSpPr>
          <p:cNvPr id="14" name="矩形 13"/>
          <p:cNvSpPr/>
          <p:nvPr/>
        </p:nvSpPr>
        <p:spPr>
          <a:xfrm>
            <a:off x="4644008" y="6237312"/>
            <a:ext cx="449999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志愿者张亚兴在午门展厅“兰亭特展</a:t>
            </a:r>
            <a:r>
              <a:rPr lang="zh-CN" altLang="en-US" sz="2000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583264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zh-CN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1" lang="zh-CN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、社区宣教</a:t>
            </a:r>
            <a:endParaRPr kumimoji="1" lang="en-US" altLang="zh-CN" sz="2800" b="1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088" y="2133600"/>
            <a:ext cx="7345362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1</a:t>
            </a:r>
            <a:r>
              <a:rPr kumimoji="1" lang="zh-CN" altLang="en-US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）展览教育活动</a:t>
            </a:r>
            <a:endParaRPr kumimoji="1" lang="en-US" altLang="zh-CN" sz="28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2</a:t>
            </a:r>
            <a:r>
              <a:rPr kumimoji="1" lang="zh-CN" altLang="en-US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）主题教育活动</a:t>
            </a:r>
            <a:endParaRPr kumimoji="1" lang="en-US" altLang="zh-CN" sz="28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3</a:t>
            </a:r>
            <a:r>
              <a:rPr kumimoji="1" lang="zh-CN" altLang="en-US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）主题日的宣传推广及咨询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088" y="1052513"/>
            <a:ext cx="7056437" cy="42275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1</a:t>
            </a:r>
            <a:r>
              <a:rPr kumimoji="1" lang="zh-CN" altLang="en-US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）展览教育活动：</a:t>
            </a:r>
            <a:endParaRPr kumimoji="1" lang="en-US" altLang="zh-CN" sz="28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 sz="28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“天朝衣冠”展“霓裳彩绘，手绘龙袍”主题教育活动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“蓬莱宿约”展“拓片制作体验”观众互动活动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陶瓷馆（寻找陶瓷馆中的龙）、石鼓馆（寻访石鼓）主题参观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朝袍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628800"/>
            <a:ext cx="3672048" cy="4896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 descr="礼服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92080" y="332656"/>
            <a:ext cx="3564396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79388" y="404813"/>
            <a:ext cx="48244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“天朝衣冠”展“霓裳彩绘，手绘龙袍”主题教育活动</a:t>
            </a:r>
            <a:endParaRPr kumimoji="1" lang="en-US" altLang="zh-CN" sz="2400" b="1" dirty="0">
              <a:solidFill>
                <a:schemeClr val="tx2">
                  <a:shade val="75000"/>
                </a:schemeClr>
              </a:solidFill>
              <a:effectLst>
                <a:outerShdw blurRad="50800" dist="50800" dir="3240000" algn="ctr" rotWithShape="0">
                  <a:schemeClr val="bg1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4163" y="5300663"/>
            <a:ext cx="34559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志愿者张乐绘制的“霓裳彩绘，手绘龙袍”活动环保袋参考图样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5"/>
          <p:cNvGrpSpPr>
            <a:grpSpLocks/>
          </p:cNvGrpSpPr>
          <p:nvPr/>
        </p:nvGrpSpPr>
        <p:grpSpPr bwMode="auto">
          <a:xfrm>
            <a:off x="198438" y="93663"/>
            <a:ext cx="8747125" cy="6670675"/>
            <a:chOff x="0" y="188640"/>
            <a:chExt cx="8747984" cy="6669360"/>
          </a:xfrm>
        </p:grpSpPr>
        <p:pic>
          <p:nvPicPr>
            <p:cNvPr id="2" name="图片 1" descr="图3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3618000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图片 2" descr="活动结束后，志愿者与学生合影留念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427984" y="3618000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图片 3" descr="DSC03880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188640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图片 4" descr="DSC04084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427984" y="188640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矩形 6"/>
          <p:cNvSpPr/>
          <p:nvPr/>
        </p:nvSpPr>
        <p:spPr>
          <a:xfrm>
            <a:off x="251520" y="2852936"/>
            <a:ext cx="12241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寻访石鼓</a:t>
            </a:r>
          </a:p>
        </p:txBody>
      </p:sp>
      <p:sp>
        <p:nvSpPr>
          <p:cNvPr id="13" name="矩形 12"/>
          <p:cNvSpPr/>
          <p:nvPr/>
        </p:nvSpPr>
        <p:spPr>
          <a:xfrm>
            <a:off x="4644008" y="2852936"/>
            <a:ext cx="121058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寻访石鼓</a:t>
            </a:r>
          </a:p>
        </p:txBody>
      </p:sp>
      <p:sp>
        <p:nvSpPr>
          <p:cNvPr id="14" name="矩形 13"/>
          <p:cNvSpPr/>
          <p:nvPr/>
        </p:nvSpPr>
        <p:spPr>
          <a:xfrm>
            <a:off x="251520" y="6309320"/>
            <a:ext cx="121058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制作拓片</a:t>
            </a:r>
          </a:p>
        </p:txBody>
      </p:sp>
      <p:sp>
        <p:nvSpPr>
          <p:cNvPr id="15" name="矩形 14"/>
          <p:cNvSpPr/>
          <p:nvPr/>
        </p:nvSpPr>
        <p:spPr>
          <a:xfrm>
            <a:off x="4644008" y="6309320"/>
            <a:ext cx="22365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寻找陶瓷馆中的龙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113" y="1052513"/>
            <a:ext cx="763270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2</a:t>
            </a:r>
            <a:r>
              <a:rPr kumimoji="1" lang="zh-CN" altLang="en-US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）主题教育活动：</a:t>
            </a:r>
            <a:endParaRPr kumimoji="1" lang="en-US" altLang="zh-CN" sz="28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 sz="28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“上元结彩，巧手生辉”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“宫中过端午。夏日‘粽’动员”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“青白之间，美轮美奂”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“布艺堆绣，巧仿瓷瓶”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“合卺礼成”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“乾隆诗句我来集”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上元结彩制作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980728"/>
            <a:ext cx="3096344" cy="5504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 descr="DSC032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980728"/>
            <a:ext cx="4512021" cy="3384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211638" y="5300663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“宫中过年节”主题教育活动</a:t>
            </a:r>
            <a:endParaRPr kumimoji="1" lang="en-US" altLang="zh-CN" sz="2400" b="1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6"/>
          <p:cNvGrpSpPr>
            <a:grpSpLocks/>
          </p:cNvGrpSpPr>
          <p:nvPr/>
        </p:nvGrpSpPr>
        <p:grpSpPr bwMode="auto">
          <a:xfrm>
            <a:off x="225425" y="692150"/>
            <a:ext cx="8693150" cy="5157788"/>
            <a:chOff x="179512" y="692696"/>
            <a:chExt cx="8691939" cy="5157217"/>
          </a:xfrm>
        </p:grpSpPr>
        <p:pic>
          <p:nvPicPr>
            <p:cNvPr id="2" name="图片 1" descr="DSC04418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220072" y="692696"/>
              <a:ext cx="3651379" cy="515721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图片 2" descr="布艺堆绣合影.JPG"/>
            <p:cNvPicPr>
              <a:picLocks noChangeAspect="1"/>
            </p:cNvPicPr>
            <p:nvPr/>
          </p:nvPicPr>
          <p:blipFill>
            <a:blip r:embed="rId3" cstate="screen"/>
            <a:srcRect t="-25"/>
            <a:stretch>
              <a:fillRect/>
            </a:stretch>
          </p:blipFill>
          <p:spPr>
            <a:xfrm>
              <a:off x="179512" y="692696"/>
              <a:ext cx="4728712" cy="317642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矩形 3"/>
          <p:cNvSpPr/>
          <p:nvPr/>
        </p:nvSpPr>
        <p:spPr>
          <a:xfrm>
            <a:off x="468313" y="5157788"/>
            <a:ext cx="35687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右：“乾隆诗句我来集”</a:t>
            </a:r>
          </a:p>
        </p:txBody>
      </p:sp>
      <p:sp>
        <p:nvSpPr>
          <p:cNvPr id="5" name="矩形 4"/>
          <p:cNvSpPr/>
          <p:nvPr/>
        </p:nvSpPr>
        <p:spPr>
          <a:xfrm>
            <a:off x="468313" y="4365625"/>
            <a:ext cx="411321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左：“布艺堆绣，巧仿瓷瓶”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相关成果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1942" y="1268760"/>
            <a:ext cx="6860117" cy="5145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750" y="404813"/>
            <a:ext cx="80645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宣教部根据教育活动整理编写的宣传材料及出版物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0" y="1341438"/>
            <a:ext cx="4859338" cy="281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3</a:t>
            </a:r>
            <a:r>
              <a:rPr kumimoji="1" lang="zh-CN" altLang="en-US" sz="28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）主题日宣传活动：</a:t>
            </a:r>
            <a:endParaRPr kumimoji="1" lang="en-US" altLang="zh-CN" sz="28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>
                  <a:lumMod val="9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国际博物馆日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中国文化遗产日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000" dirty="0" smtClean="0"/>
              <a:t>一、故宫志愿者工作简介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8活动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3429000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 descr="518宣讲(125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4008" y="188640"/>
            <a:ext cx="4248472" cy="3115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文化遗产日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25513" y="3429000"/>
            <a:ext cx="43204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518活动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0016" y="170638"/>
            <a:ext cx="4247992" cy="3185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23528" y="2852936"/>
            <a:ext cx="377539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志愿者在国际博物馆日进行咨询</a:t>
            </a:r>
          </a:p>
        </p:txBody>
      </p:sp>
      <p:sp>
        <p:nvSpPr>
          <p:cNvPr id="9" name="矩形 8"/>
          <p:cNvSpPr/>
          <p:nvPr/>
        </p:nvSpPr>
        <p:spPr>
          <a:xfrm>
            <a:off x="4788024" y="2852936"/>
            <a:ext cx="377539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志愿者在国际博物馆日进行咨询</a:t>
            </a:r>
          </a:p>
        </p:txBody>
      </p:sp>
      <p:sp>
        <p:nvSpPr>
          <p:cNvPr id="10" name="矩形 9"/>
          <p:cNvSpPr/>
          <p:nvPr/>
        </p:nvSpPr>
        <p:spPr>
          <a:xfrm>
            <a:off x="251520" y="6165304"/>
            <a:ext cx="377539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志愿者在国际博物馆日进行咨询</a:t>
            </a:r>
          </a:p>
        </p:txBody>
      </p:sp>
      <p:sp>
        <p:nvSpPr>
          <p:cNvPr id="11" name="矩形 10"/>
          <p:cNvSpPr/>
          <p:nvPr/>
        </p:nvSpPr>
        <p:spPr>
          <a:xfrm>
            <a:off x="4716016" y="6165304"/>
            <a:ext cx="403187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志愿者在中国文化遗产日进行咨询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000" dirty="0" smtClean="0"/>
              <a:t>二、“故宫文化”志愿宣讲活动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/>
              <a:t>（一）宣讲团建设情况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6"/>
          <p:cNvGrpSpPr>
            <a:grpSpLocks/>
          </p:cNvGrpSpPr>
          <p:nvPr/>
        </p:nvGrpSpPr>
        <p:grpSpPr bwMode="auto">
          <a:xfrm>
            <a:off x="107950" y="225425"/>
            <a:ext cx="8928100" cy="6407150"/>
            <a:chOff x="107504" y="116632"/>
            <a:chExt cx="8928992" cy="6408713"/>
          </a:xfrm>
        </p:grpSpPr>
        <p:pic>
          <p:nvPicPr>
            <p:cNvPr id="3" name="图片 2" descr="IMG_0275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136644" y="116632"/>
              <a:ext cx="4333891" cy="316835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E:\IMG_0276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35462" y="116632"/>
              <a:ext cx="4441220" cy="30963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7" name="Picture 3" descr="E:\ZK9C0073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7504" y="3429000"/>
              <a:ext cx="4248472" cy="30963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8" name="Picture 4" descr="E:\ZK9C0082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499992" y="3356992"/>
              <a:ext cx="4536504" cy="31683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107504" y="2924944"/>
            <a:ext cx="439248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2012</a:t>
            </a: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年</a:t>
            </a:r>
            <a:r>
              <a:rPr lang="en-US" altLang="zh-CN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月</a:t>
            </a:r>
            <a:r>
              <a:rPr lang="en-US" altLang="zh-CN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18</a:t>
            </a: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日志愿者宣讲团正式成立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2924944"/>
            <a:ext cx="381642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单霁翔院长为志愿者宣讲团讲话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6165304"/>
            <a:ext cx="40324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单霁翔院长为宣讲团成员颁发聘书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6165304"/>
            <a:ext cx="3024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北魏楷书简体" pitchFamily="65" charset="-122"/>
                <a:ea typeface="方正北魏楷书简体" pitchFamily="65" charset="-122"/>
              </a:rPr>
              <a:t>院领导与宣讲团成员合影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/>
              <a:t>（二）宣讲工作内容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488832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zh-CN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1</a:t>
            </a:r>
            <a:r>
              <a:rPr kumimoji="1" lang="zh-CN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、故宫自组“故宫文化”宣讲活动（共计</a:t>
            </a:r>
            <a:r>
              <a:rPr kumimoji="1" lang="en-US" altLang="zh-CN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49</a:t>
            </a:r>
            <a:r>
              <a:rPr kumimoji="1" lang="zh-CN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场）</a:t>
            </a:r>
            <a:endParaRPr kumimoji="1" lang="en-US" altLang="zh-CN" sz="2800" b="1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进社区：民康社区、韶九社区、交道口社区等</a:t>
            </a:r>
            <a:r>
              <a:rPr kumimoji="1" lang="en-US" altLang="zh-CN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20</a:t>
            </a: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余个街道社区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进课堂：北京市第十五中学、汇文中学、北师大朝阳附中、十四中学初中部等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进高校：首都医科大学、石油化工学院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走基层：</a:t>
            </a:r>
            <a:r>
              <a:rPr kumimoji="1" lang="zh-CN" altLang="zh-CN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秦皇岛市文化局</a:t>
            </a: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、</a:t>
            </a:r>
            <a:r>
              <a:rPr kumimoji="1" lang="zh-CN" altLang="zh-CN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延庆文化剧场</a:t>
            </a: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、</a:t>
            </a:r>
            <a:r>
              <a:rPr kumimoji="1" lang="zh-CN" altLang="zh-CN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中国人民解放军</a:t>
            </a:r>
            <a:r>
              <a:rPr kumimoji="1" lang="en-US" altLang="zh-CN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66489</a:t>
            </a:r>
            <a:r>
              <a:rPr kumimoji="1" lang="zh-CN" altLang="zh-CN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部队</a:t>
            </a: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等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走进兄弟单位：</a:t>
            </a:r>
            <a:r>
              <a:rPr kumimoji="1" lang="zh-CN" altLang="zh-CN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自然博物馆</a:t>
            </a: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、</a:t>
            </a:r>
            <a:r>
              <a:rPr kumimoji="1" lang="zh-CN" altLang="zh-CN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首都博物馆</a:t>
            </a: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、</a:t>
            </a:r>
            <a:r>
              <a:rPr kumimoji="1" lang="zh-CN" altLang="zh-CN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中国妇女儿童博物馆</a:t>
            </a:r>
            <a:r>
              <a:rPr kumimoji="1" lang="zh-CN" altLang="en-US" sz="2400" dirty="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</a:rPr>
              <a:t>等</a:t>
            </a:r>
            <a:endParaRPr kumimoji="1" lang="en-US" altLang="zh-CN" sz="2400" dirty="0">
              <a:solidFill>
                <a:schemeClr val="tx2">
                  <a:shade val="7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组合 7"/>
          <p:cNvGrpSpPr>
            <a:grpSpLocks/>
          </p:cNvGrpSpPr>
          <p:nvPr/>
        </p:nvGrpSpPr>
        <p:grpSpPr bwMode="auto">
          <a:xfrm>
            <a:off x="179388" y="125413"/>
            <a:ext cx="8785225" cy="6607175"/>
            <a:chOff x="179512" y="116632"/>
            <a:chExt cx="8784976" cy="6606733"/>
          </a:xfrm>
        </p:grpSpPr>
        <p:pic>
          <p:nvPicPr>
            <p:cNvPr id="2051" name="Picture 3" descr="D:\2012年故宫文化宣讲照片\2012.6.6中国文化遗产日东环社区宣讲活动照片\新建文件夹\DSC01795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9512" y="116632"/>
              <a:ext cx="4355976" cy="326698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2" name="Picture 4" descr="D:\2012年故宫文化宣讲照片\2012.6.6中国文化遗产日东环社区宣讲活动照片\新建文件夹\DSC0183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644008" y="116632"/>
              <a:ext cx="4296213" cy="322216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3" name="Picture 5" descr="C:\Documents and Settings\廖安亚\桌面\宣讲活动案例介绍\2013年宣讲\2013.3.12板厂南里\DSC03897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9512" y="3501008"/>
              <a:ext cx="4284984" cy="321373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4" name="Picture 6" descr="C:\Documents and Settings\廖安亚\桌面\宣讲活动案例介绍\2013年宣讲\2013.8.13南池子\DSC04790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72000" y="3429000"/>
              <a:ext cx="4392488" cy="329436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矩形 10"/>
          <p:cNvSpPr/>
          <p:nvPr/>
        </p:nvSpPr>
        <p:spPr>
          <a:xfrm>
            <a:off x="323528" y="2852936"/>
            <a:ext cx="274947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志愿者在社区进行宣讲</a:t>
            </a:r>
          </a:p>
        </p:txBody>
      </p:sp>
      <p:sp>
        <p:nvSpPr>
          <p:cNvPr id="12" name="矩形 11"/>
          <p:cNvSpPr/>
          <p:nvPr/>
        </p:nvSpPr>
        <p:spPr>
          <a:xfrm>
            <a:off x="251520" y="6237312"/>
            <a:ext cx="274947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志愿者在社区进行宣讲</a:t>
            </a:r>
          </a:p>
        </p:txBody>
      </p:sp>
      <p:sp>
        <p:nvSpPr>
          <p:cNvPr id="13" name="矩形 12"/>
          <p:cNvSpPr/>
          <p:nvPr/>
        </p:nvSpPr>
        <p:spPr>
          <a:xfrm>
            <a:off x="4644008" y="6237312"/>
            <a:ext cx="274947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志愿者在社区进行宣讲</a:t>
            </a:r>
          </a:p>
        </p:txBody>
      </p:sp>
      <p:sp>
        <p:nvSpPr>
          <p:cNvPr id="14" name="矩形 13"/>
          <p:cNvSpPr/>
          <p:nvPr/>
        </p:nvSpPr>
        <p:spPr>
          <a:xfrm>
            <a:off x="4716016" y="2852936"/>
            <a:ext cx="377539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志愿者与院领导和工作人员合影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12年故宫文化宣讲照片\十五中讲述\十五中讲课照片\李丽冰\李丽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8466"/>
            <a:ext cx="4248472" cy="3212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2012年故宫文化宣讲照片\十五中讲述\十五中讲课照片\王佐诗\王佐诗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88640"/>
            <a:ext cx="4225485" cy="3169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2012年故宫文化宣讲照片\十五中讲述\十五中讲课照片\周娅15中宣讲\_10008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501008"/>
            <a:ext cx="4283967" cy="321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D:\2012年故宫文化宣讲照片\十五中讲述\十五中讲课照片\朱宝成\朱宝成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429000"/>
            <a:ext cx="4248472" cy="3186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23528" y="2924944"/>
            <a:ext cx="403187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志愿者李丽冰在十五中学进行宣讲</a:t>
            </a:r>
          </a:p>
        </p:txBody>
      </p:sp>
      <p:sp>
        <p:nvSpPr>
          <p:cNvPr id="9" name="矩形 8"/>
          <p:cNvSpPr/>
          <p:nvPr/>
        </p:nvSpPr>
        <p:spPr>
          <a:xfrm>
            <a:off x="4716016" y="2780928"/>
            <a:ext cx="403187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志愿者王佐诗在十五中学进行宣讲</a:t>
            </a:r>
          </a:p>
        </p:txBody>
      </p:sp>
      <p:sp>
        <p:nvSpPr>
          <p:cNvPr id="10" name="矩形 9"/>
          <p:cNvSpPr/>
          <p:nvPr/>
        </p:nvSpPr>
        <p:spPr>
          <a:xfrm>
            <a:off x="251520" y="6165304"/>
            <a:ext cx="377539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志愿者周娅在十五中学进行宣讲</a:t>
            </a:r>
          </a:p>
        </p:txBody>
      </p:sp>
      <p:sp>
        <p:nvSpPr>
          <p:cNvPr id="11" name="矩形 10"/>
          <p:cNvSpPr/>
          <p:nvPr/>
        </p:nvSpPr>
        <p:spPr>
          <a:xfrm>
            <a:off x="4716016" y="6093296"/>
            <a:ext cx="403187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志愿者朱宝成在十五中学进行宣讲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廖安亚\桌面\宣讲活动案例介绍\2013年宣讲\5.18秦皇岛\DSC008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124744"/>
            <a:ext cx="3616479" cy="5442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廖安亚\桌面\宣讲活动案例介绍\2013年宣讲\5.18秦皇岛\DSC008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4077072"/>
            <a:ext cx="3886242" cy="2582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Documents and Settings\廖安亚\桌面\宣讲活动案例介绍\2013年宣讲\5.18秦皇岛\DSCN18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1052736"/>
            <a:ext cx="3906434" cy="2757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16013" y="333375"/>
            <a:ext cx="6911975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2013</a:t>
            </a:r>
            <a:r>
              <a:rPr kumimoji="1" lang="zh-CN" altLang="en-US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年</a:t>
            </a:r>
            <a:r>
              <a:rPr kumimoji="1" lang="en-US" altLang="zh-CN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5</a:t>
            </a:r>
            <a:r>
              <a:rPr kumimoji="1" lang="zh-CN" altLang="en-US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月</a:t>
            </a:r>
            <a:r>
              <a:rPr kumimoji="1" lang="en-US" altLang="zh-CN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18</a:t>
            </a:r>
            <a:r>
              <a:rPr kumimoji="1" lang="zh-CN" altLang="en-US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日志愿者宣讲团走进秦皇岛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692696"/>
            <a:ext cx="777686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1" lang="zh-CN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、参与“美丽北京，百场讲述”活动（共计</a:t>
            </a:r>
            <a:r>
              <a:rPr kumimoji="1" lang="en-US" altLang="zh-CN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15</a:t>
            </a:r>
            <a:r>
              <a:rPr kumimoji="1" lang="zh-CN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场）</a:t>
            </a:r>
            <a:endParaRPr kumimoji="1" lang="en-US" altLang="zh-CN" sz="2800" b="1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Documents and Settings\廖安亚\桌面\宣讲活动案例介绍\2013年宣讲\7.17西里社区\DSC026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412776"/>
            <a:ext cx="7366838" cy="4899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/>
              <a:t>（一）在册志愿者情况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/>
              <a:t>三、志愿活动的组织与指导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组合 5"/>
          <p:cNvGrpSpPr>
            <a:grpSpLocks/>
          </p:cNvGrpSpPr>
          <p:nvPr/>
        </p:nvGrpSpPr>
        <p:grpSpPr bwMode="auto">
          <a:xfrm>
            <a:off x="755650" y="1268413"/>
            <a:ext cx="7632700" cy="5100637"/>
            <a:chOff x="755576" y="1268760"/>
            <a:chExt cx="7632848" cy="5100658"/>
          </a:xfrm>
        </p:grpSpPr>
        <p:pic>
          <p:nvPicPr>
            <p:cNvPr id="6146" name="Picture 2" descr="E:\故宫文化宣讲册页\新建文件夹\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268760"/>
              <a:ext cx="3607118" cy="510065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147" name="Picture 3" descr="E:\故宫文化宣讲册页\新建文件夹\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1268760"/>
              <a:ext cx="3600400" cy="509096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942975" y="549275"/>
            <a:ext cx="72580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在宣教部工作人员指导下形成的宣讲内容</a:t>
            </a:r>
            <a:r>
              <a:rPr kumimoji="1" lang="en-US" altLang="zh-CN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PPT</a:t>
            </a:r>
            <a:endParaRPr kumimoji="1" lang="zh-CN" altLang="en-US" sz="2800" b="1" dirty="0">
              <a:solidFill>
                <a:schemeClr val="tx2">
                  <a:shade val="75000"/>
                </a:schemeClr>
              </a:solidFill>
              <a:effectLst>
                <a:outerShdw blurRad="50800" dist="50800" dir="3240000" algn="ctr" rotWithShape="0">
                  <a:schemeClr val="bg1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内容占位符 9"/>
          <p:cNvGraphicFramePr>
            <a:graphicFrameLocks noGrp="1"/>
          </p:cNvGraphicFramePr>
          <p:nvPr>
            <p:ph sz="half" idx="1"/>
          </p:nvPr>
        </p:nvGraphicFramePr>
        <p:xfrm>
          <a:off x="457200" y="1785938"/>
          <a:ext cx="40386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讲述题目</a:t>
                      </a:r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讲述人</a:t>
                      </a:r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从乾隆金发塔说起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CN" altLang="en-US" dirty="0" smtClean="0"/>
                        <a:t>王佐诗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故宫里的福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1451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会唱九老图玉山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张亚兴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紫禁城里看屏风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CN" altLang="en-US" dirty="0" smtClean="0"/>
                        <a:t>苏丽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乐寿堂里的青玉云龙瓮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百年沧桑珍妃井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李丽冰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毗卢帽垂花门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耿雪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故宫里的消防物证</a:t>
                      </a:r>
                      <a:r>
                        <a:rPr lang="en-US" altLang="zh-CN" dirty="0" smtClean="0"/>
                        <a:t>——</a:t>
                      </a:r>
                      <a:r>
                        <a:rPr lang="zh-CN" altLang="en-US" dirty="0" smtClean="0"/>
                        <a:t>铜铁缸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黄威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故宫钟表趣谈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高斌侠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内容占位符 10"/>
          <p:cNvGraphicFramePr>
            <a:graphicFrameLocks noGrp="1"/>
          </p:cNvGraphicFramePr>
          <p:nvPr>
            <p:ph sz="half" idx="2"/>
          </p:nvPr>
        </p:nvGraphicFramePr>
        <p:xfrm>
          <a:off x="4648200" y="1785938"/>
          <a:ext cx="4038600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讲述题目</a:t>
                      </a:r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讲述人</a:t>
                      </a:r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故宫里的苏州钟表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闵丽华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古老的计时器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韩阳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奉先殿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李炼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石鼓春秋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朱宝成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走进陶瓷馆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周娅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茶分细乳玩毫杯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张曼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管窥境界</a:t>
                      </a:r>
                      <a:r>
                        <a:rPr lang="en-US" altLang="zh-CN" dirty="0" smtClean="0"/>
                        <a:t>——</a:t>
                      </a:r>
                      <a:r>
                        <a:rPr lang="zh-CN" altLang="en-US" dirty="0" smtClean="0"/>
                        <a:t>赵孟頫</a:t>
                      </a:r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七绝诗页</a:t>
                      </a:r>
                      <a:r>
                        <a:rPr lang="en-US" altLang="zh-CN" dirty="0" smtClean="0"/>
                        <a:t>》</a:t>
                      </a:r>
                      <a:r>
                        <a:rPr lang="zh-CN" altLang="en-US" dirty="0" smtClean="0"/>
                        <a:t>有感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于飞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徐渭的艺术人生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董萱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洁白恬静</a:t>
                      </a:r>
                      <a:r>
                        <a:rPr lang="en-US" altLang="zh-CN" dirty="0" smtClean="0"/>
                        <a:t>——</a:t>
                      </a:r>
                      <a:r>
                        <a:rPr lang="zh-CN" altLang="en-US" dirty="0" smtClean="0"/>
                        <a:t>故宫定窑白瓷赏析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于飞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55875" y="836613"/>
            <a:ext cx="41338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志愿宣讲团现有宣讲内容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/>
              <a:t>四、节目单的制作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故宫文化宣讲册页\新建文件夹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484865" cy="4927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E:\故宫文化宣讲册页\A5展板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507213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00338" y="549275"/>
            <a:ext cx="37433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宣讲节目单排版式样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故宫文化宣讲册页\“故宫文化”宣讲介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15008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E:\故宫文化宣讲册页\故宫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20688"/>
            <a:ext cx="3947645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E:\故宫文化宣讲册页\新建文件夹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64704"/>
            <a:ext cx="3960440" cy="5600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廖安亚\桌面\宣讲活动案例介绍\DSC04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611" y="1196752"/>
            <a:ext cx="7008779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81400" y="476250"/>
            <a:ext cx="1981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chemeClr val="tx2">
                    <a:shade val="75000"/>
                  </a:schemeClr>
                </a:solidFill>
                <a:effectLst>
                  <a:outerShdw blurRad="50800" dist="50800" dir="3240000" algn="ctr" rotWithShape="0">
                    <a:schemeClr val="bg1"/>
                  </a:outerShdw>
                </a:effectLst>
                <a:latin typeface="+mn-lt"/>
                <a:ea typeface="+mn-ea"/>
              </a:rPr>
              <a:t>宣讲节目单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谢谢！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5940425" y="4508500"/>
            <a:ext cx="2263775" cy="1081088"/>
          </a:xfrm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kern="1200" dirty="0" smtClean="0">
                <a:solidFill>
                  <a:schemeClr val="tx2">
                    <a:shade val="75000"/>
                  </a:schemeClr>
                </a:solidFill>
              </a:rPr>
              <a:t>故宫博物院</a:t>
            </a:r>
            <a:endParaRPr lang="en-US" altLang="zh-CN" sz="2800" kern="1200" dirty="0" smtClean="0">
              <a:solidFill>
                <a:schemeClr val="tx2">
                  <a:shade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kern="1200" dirty="0" smtClean="0">
                <a:solidFill>
                  <a:schemeClr val="tx2">
                    <a:shade val="75000"/>
                  </a:schemeClr>
                </a:solidFill>
              </a:rPr>
              <a:t>宣教部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78827" y="285728"/>
            <a:ext cx="4786346" cy="541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 smtClean="0"/>
              <a:t>历年故宫志愿者在册人数</a:t>
            </a:r>
          </a:p>
        </p:txBody>
      </p:sp>
      <p:graphicFrame>
        <p:nvGraphicFramePr>
          <p:cNvPr id="18434" name="图片占位符 8"/>
          <p:cNvGraphicFramePr>
            <a:graphicFrameLocks noGrp="1"/>
          </p:cNvGraphicFramePr>
          <p:nvPr>
            <p:ph type="pic" idx="1"/>
          </p:nvPr>
        </p:nvGraphicFramePr>
        <p:xfrm>
          <a:off x="1331913" y="981075"/>
          <a:ext cx="6696075" cy="3816350"/>
        </p:xfrm>
        <a:graphic>
          <a:graphicData uri="http://schemas.openxmlformats.org/presentationml/2006/ole">
            <p:oleObj spid="_x0000_s18434" r:id="rId3" imgW="6700085" imgH="3816427" progId="Excel.Chart.8">
              <p:embed/>
            </p:oleObj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23850" y="5229225"/>
          <a:ext cx="8423275" cy="94456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年份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2005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2006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2007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2008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2009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2010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2011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2012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95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志愿者人数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217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132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187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188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136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146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129</a:t>
                      </a:r>
                      <a:endPara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122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3781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 smtClean="0"/>
              <a:t>故宫志愿者服务情况</a:t>
            </a:r>
          </a:p>
        </p:txBody>
      </p:sp>
      <p:graphicFrame>
        <p:nvGraphicFramePr>
          <p:cNvPr id="19458" name="内容占位符 13"/>
          <p:cNvGraphicFramePr>
            <a:graphicFrameLocks noGrp="1"/>
          </p:cNvGraphicFramePr>
          <p:nvPr>
            <p:ph sz="half" idx="1"/>
          </p:nvPr>
        </p:nvGraphicFramePr>
        <p:xfrm>
          <a:off x="323850" y="908050"/>
          <a:ext cx="4110038" cy="4221163"/>
        </p:xfrm>
        <a:graphic>
          <a:graphicData uri="http://schemas.openxmlformats.org/presentationml/2006/ole">
            <p:oleObj spid="_x0000_s19458" r:id="rId3" imgW="4109060" imgH="4218798" progId="Excel.Chart.8">
              <p:embed/>
            </p:oleObj>
          </a:graphicData>
        </a:graphic>
      </p:graphicFrame>
      <p:graphicFrame>
        <p:nvGraphicFramePr>
          <p:cNvPr id="19459" name="内容占位符 14"/>
          <p:cNvGraphicFramePr>
            <a:graphicFrameLocks noGrp="1"/>
          </p:cNvGraphicFramePr>
          <p:nvPr>
            <p:ph sz="half" idx="2"/>
          </p:nvPr>
        </p:nvGraphicFramePr>
        <p:xfrm>
          <a:off x="4572000" y="908050"/>
          <a:ext cx="4103688" cy="4249738"/>
        </p:xfrm>
        <a:graphic>
          <a:graphicData uri="http://schemas.openxmlformats.org/presentationml/2006/ole">
            <p:oleObj spid="_x0000_s19459" r:id="rId4" imgW="4102964" imgH="4249280" progId="Excel.Chart.8">
              <p:embed/>
            </p:oleObj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95288" y="5300663"/>
          <a:ext cx="8353425" cy="11715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835199"/>
                <a:gridCol w="835199"/>
                <a:gridCol w="835199"/>
                <a:gridCol w="835199"/>
                <a:gridCol w="835199"/>
                <a:gridCol w="835199"/>
                <a:gridCol w="835199"/>
                <a:gridCol w="835199"/>
                <a:gridCol w="835199"/>
                <a:gridCol w="835199"/>
              </a:tblGrid>
              <a:tr h="34856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年份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2005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2006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2007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2008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2009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2010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2011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2012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合计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97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服务时间</a:t>
                      </a:r>
                      <a:r>
                        <a:rPr lang="en-US" altLang="zh-CN" sz="1200" dirty="0" smtClean="0"/>
                        <a:t>/</a:t>
                      </a:r>
                      <a:r>
                        <a:rPr lang="zh-CN" altLang="en-US" sz="1200" dirty="0" smtClean="0"/>
                        <a:t>小时</a:t>
                      </a:r>
                      <a:endParaRPr lang="zh-CN" altLang="en-US" sz="1200" b="1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10364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12140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12925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12801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9867.5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9693.5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7510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7982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83283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485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听众人数</a:t>
                      </a:r>
                      <a:endParaRPr lang="zh-CN" altLang="en-US" sz="12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79070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81056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72371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57528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42250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33792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22445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25688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414200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/>
              <a:t>（二）志愿者工作内容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2767032" cy="1162050"/>
          </a:xfr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800" dirty="0" smtClean="0"/>
              <a:t>1</a:t>
            </a:r>
            <a:r>
              <a:rPr lang="zh-CN" altLang="en-US" sz="2800" dirty="0" smtClean="0"/>
              <a:t>、专馆讲解</a:t>
            </a:r>
            <a:endParaRPr lang="zh-CN" altLang="en-US" sz="2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468313" y="1844675"/>
            <a:ext cx="2767012" cy="442912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b="1" dirty="0" smtClean="0">
                <a:solidFill>
                  <a:schemeClr val="tx2">
                    <a:shade val="75000"/>
                  </a:schemeClr>
                </a:solidFill>
              </a:rPr>
              <a:t>常设展览：</a:t>
            </a:r>
            <a:endParaRPr lang="en-US" altLang="zh-CN" sz="2800" b="1" dirty="0" smtClean="0">
              <a:solidFill>
                <a:schemeClr val="tx2">
                  <a:shade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dirty="0" smtClean="0">
                <a:solidFill>
                  <a:schemeClr val="tx2">
                    <a:shade val="75000"/>
                  </a:schemeClr>
                </a:solidFill>
              </a:rPr>
              <a:t>珍宝馆</a:t>
            </a:r>
            <a:endParaRPr lang="en-US" altLang="zh-CN" sz="2800" dirty="0" smtClean="0">
              <a:solidFill>
                <a:schemeClr val="tx2">
                  <a:shade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dirty="0" smtClean="0">
                <a:solidFill>
                  <a:schemeClr val="tx2">
                    <a:shade val="75000"/>
                  </a:schemeClr>
                </a:solidFill>
              </a:rPr>
              <a:t>钟表馆</a:t>
            </a:r>
            <a:endParaRPr lang="en-US" altLang="zh-CN" sz="2800" dirty="0" smtClean="0">
              <a:solidFill>
                <a:schemeClr val="tx2">
                  <a:shade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dirty="0" smtClean="0">
                <a:solidFill>
                  <a:schemeClr val="tx2">
                    <a:shade val="75000"/>
                  </a:schemeClr>
                </a:solidFill>
              </a:rPr>
              <a:t>戏曲馆</a:t>
            </a:r>
            <a:endParaRPr lang="en-US" altLang="zh-CN" sz="2800" dirty="0" smtClean="0">
              <a:solidFill>
                <a:schemeClr val="tx2">
                  <a:shade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dirty="0" smtClean="0">
                <a:solidFill>
                  <a:schemeClr val="tx2">
                    <a:shade val="75000"/>
                  </a:schemeClr>
                </a:solidFill>
              </a:rPr>
              <a:t>石鼓馆</a:t>
            </a:r>
            <a:endParaRPr lang="en-US" altLang="zh-CN" sz="2800" dirty="0" smtClean="0">
              <a:solidFill>
                <a:schemeClr val="tx2">
                  <a:shade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dirty="0" smtClean="0">
                <a:solidFill>
                  <a:schemeClr val="tx2">
                    <a:shade val="75000"/>
                  </a:schemeClr>
                </a:solidFill>
              </a:rPr>
              <a:t>陶瓷馆</a:t>
            </a:r>
            <a:endParaRPr lang="en-US" altLang="zh-CN" sz="2800" dirty="0" smtClean="0">
              <a:solidFill>
                <a:schemeClr val="tx2">
                  <a:shade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dirty="0" smtClean="0">
                <a:solidFill>
                  <a:schemeClr val="tx2">
                    <a:shade val="75000"/>
                  </a:schemeClr>
                </a:solidFill>
              </a:rPr>
              <a:t>清帝大婚展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507" name="图片 2" descr="故宫折页用平面图定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05" t="3708" r="3484" b="10838"/>
          <a:stretch>
            <a:fillRect/>
          </a:stretch>
        </p:blipFill>
        <p:spPr bwMode="auto">
          <a:xfrm>
            <a:off x="3635375" y="0"/>
            <a:ext cx="5508625" cy="6858000"/>
          </a:xfrm>
        </p:spPr>
      </p:pic>
      <p:sp>
        <p:nvSpPr>
          <p:cNvPr id="13" name="椭圆 12"/>
          <p:cNvSpPr/>
          <p:nvPr/>
        </p:nvSpPr>
        <p:spPr>
          <a:xfrm>
            <a:off x="7956550" y="2636838"/>
            <a:ext cx="647700" cy="21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7308850" y="2708275"/>
            <a:ext cx="503238" cy="144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01013" y="1268413"/>
            <a:ext cx="574675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388350" y="1916113"/>
            <a:ext cx="215900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308850" y="4941888"/>
            <a:ext cx="57626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516688" y="1628775"/>
            <a:ext cx="287337" cy="8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14" name="TextBox 21"/>
          <p:cNvSpPr txBox="1">
            <a:spLocks noChangeArrowheads="1"/>
          </p:cNvSpPr>
          <p:nvPr/>
        </p:nvSpPr>
        <p:spPr bwMode="auto">
          <a:xfrm>
            <a:off x="6445250" y="1628775"/>
            <a:ext cx="4302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大婚展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20"/>
          <p:cNvGrpSpPr>
            <a:grpSpLocks/>
          </p:cNvGrpSpPr>
          <p:nvPr/>
        </p:nvGrpSpPr>
        <p:grpSpPr bwMode="auto">
          <a:xfrm>
            <a:off x="166688" y="130175"/>
            <a:ext cx="8810625" cy="6597650"/>
            <a:chOff x="179512" y="0"/>
            <a:chExt cx="8810716" cy="6596992"/>
          </a:xfrm>
        </p:grpSpPr>
        <p:pic>
          <p:nvPicPr>
            <p:cNvPr id="17" name="图片 16" descr="DSC02458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4644008" y="3356992"/>
              <a:ext cx="434622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图片 17" descr="ggzbg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9512" y="0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图片 18" descr="DSC01006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644008" y="0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图片 19" descr="曹敏丽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79512" y="3356992"/>
              <a:ext cx="4320000" cy="324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2" name="矩形 21"/>
          <p:cNvSpPr/>
          <p:nvPr/>
        </p:nvSpPr>
        <p:spPr>
          <a:xfrm>
            <a:off x="179512" y="6309320"/>
            <a:ext cx="35101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志愿者曹敏丽在钟表馆展厅</a:t>
            </a:r>
          </a:p>
        </p:txBody>
      </p:sp>
      <p:sp>
        <p:nvSpPr>
          <p:cNvPr id="23" name="矩形 22"/>
          <p:cNvSpPr/>
          <p:nvPr/>
        </p:nvSpPr>
        <p:spPr>
          <a:xfrm>
            <a:off x="4644008" y="6309320"/>
            <a:ext cx="324036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志愿者张建俊在钟表馆展厅</a:t>
            </a:r>
          </a:p>
        </p:txBody>
      </p:sp>
      <p:sp>
        <p:nvSpPr>
          <p:cNvPr id="25" name="矩形 24"/>
          <p:cNvSpPr/>
          <p:nvPr/>
        </p:nvSpPr>
        <p:spPr>
          <a:xfrm>
            <a:off x="179512" y="2924944"/>
            <a:ext cx="324036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志愿者李其功在珍宝馆展厅</a:t>
            </a:r>
          </a:p>
        </p:txBody>
      </p:sp>
      <p:sp>
        <p:nvSpPr>
          <p:cNvPr id="26" name="矩形 25"/>
          <p:cNvSpPr/>
          <p:nvPr/>
        </p:nvSpPr>
        <p:spPr>
          <a:xfrm>
            <a:off x="4644008" y="2924944"/>
            <a:ext cx="3024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志愿者朱亮在珍宝馆展厅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8313" y="1700213"/>
            <a:ext cx="2767012" cy="4429125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b="1" dirty="0" smtClean="0">
                <a:solidFill>
                  <a:schemeClr val="tx2">
                    <a:shade val="75000"/>
                  </a:schemeClr>
                </a:solidFill>
              </a:rPr>
              <a:t>临展、特展：</a:t>
            </a:r>
            <a:endParaRPr lang="en-US" altLang="zh-CN" sz="2800" b="1" dirty="0" smtClean="0">
              <a:solidFill>
                <a:schemeClr val="tx2">
                  <a:shade val="75000"/>
                </a:schemeClr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dirty="0" smtClean="0">
                <a:solidFill>
                  <a:schemeClr val="tx2">
                    <a:shade val="75000"/>
                  </a:schemeClr>
                </a:solidFill>
              </a:rPr>
              <a:t>青铜器馆</a:t>
            </a:r>
            <a:endParaRPr lang="en-US" altLang="zh-CN" sz="2800" dirty="0" smtClean="0">
              <a:solidFill>
                <a:schemeClr val="tx2">
                  <a:shade val="75000"/>
                </a:schemeClr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dirty="0" smtClean="0">
                <a:solidFill>
                  <a:schemeClr val="tx2">
                    <a:shade val="75000"/>
                  </a:schemeClr>
                </a:solidFill>
              </a:rPr>
              <a:t>书画馆</a:t>
            </a:r>
            <a:endParaRPr lang="en-US" altLang="zh-CN" sz="2800" dirty="0" smtClean="0">
              <a:solidFill>
                <a:schemeClr val="tx2">
                  <a:shade val="75000"/>
                </a:schemeClr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dirty="0" smtClean="0">
                <a:solidFill>
                  <a:schemeClr val="tx2">
                    <a:shade val="75000"/>
                  </a:schemeClr>
                </a:solidFill>
              </a:rPr>
              <a:t>兰亭特展</a:t>
            </a:r>
            <a:endParaRPr lang="en-US" altLang="zh-CN" sz="2800" dirty="0" smtClean="0">
              <a:solidFill>
                <a:schemeClr val="tx2">
                  <a:shade val="75000"/>
                </a:schemeClr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zh-CN" altLang="en-US" sz="2800" dirty="0" smtClean="0">
                <a:solidFill>
                  <a:schemeClr val="tx2">
                    <a:shade val="75000"/>
                  </a:schemeClr>
                </a:solidFill>
              </a:rPr>
              <a:t>宋代官窑瓷器展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zh-CN" altLang="en-US" sz="2800" dirty="0" smtClean="0">
              <a:solidFill>
                <a:schemeClr val="tx2">
                  <a:shade val="75000"/>
                </a:schemeClr>
              </a:solidFill>
            </a:endParaRPr>
          </a:p>
        </p:txBody>
      </p:sp>
      <p:pic>
        <p:nvPicPr>
          <p:cNvPr id="23554" name="图片 2" descr="故宫折页用平面图定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05" t="3708" r="3484" b="10838"/>
          <a:stretch>
            <a:fillRect/>
          </a:stretch>
        </p:blipFill>
        <p:spPr bwMode="auto">
          <a:xfrm>
            <a:off x="3635375" y="0"/>
            <a:ext cx="5508625" cy="6858000"/>
          </a:xfrm>
        </p:spPr>
      </p:pic>
      <p:sp>
        <p:nvSpPr>
          <p:cNvPr id="8" name="椭圆 7"/>
          <p:cNvSpPr/>
          <p:nvPr/>
        </p:nvSpPr>
        <p:spPr>
          <a:xfrm>
            <a:off x="4643438" y="4941888"/>
            <a:ext cx="720725" cy="719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580063" y="6021388"/>
            <a:ext cx="1655762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164388" y="1773238"/>
            <a:ext cx="360362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7524750" y="1125538"/>
            <a:ext cx="3683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宋代官窑瓷器展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7380288" y="1268413"/>
            <a:ext cx="215900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0" name="组合 13"/>
          <p:cNvGrpSpPr>
            <a:grpSpLocks/>
          </p:cNvGrpSpPr>
          <p:nvPr/>
        </p:nvGrpSpPr>
        <p:grpSpPr bwMode="auto">
          <a:xfrm>
            <a:off x="6588125" y="836613"/>
            <a:ext cx="863600" cy="936625"/>
            <a:chOff x="6588224" y="836712"/>
            <a:chExt cx="864096" cy="936104"/>
          </a:xfrm>
        </p:grpSpPr>
        <p:sp>
          <p:nvSpPr>
            <p:cNvPr id="6" name="椭圆 5"/>
            <p:cNvSpPr/>
            <p:nvPr/>
          </p:nvSpPr>
          <p:spPr>
            <a:xfrm>
              <a:off x="6732770" y="1412653"/>
              <a:ext cx="503526" cy="3601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564" name="TextBox 15"/>
            <p:cNvSpPr txBox="1">
              <a:spLocks noChangeArrowheads="1"/>
            </p:cNvSpPr>
            <p:nvPr/>
          </p:nvSpPr>
          <p:spPr bwMode="auto">
            <a:xfrm>
              <a:off x="6588224" y="836712"/>
              <a:ext cx="8640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b="1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青铜器馆</a:t>
              </a:r>
            </a:p>
          </p:txBody>
        </p:sp>
        <p:cxnSp>
          <p:nvCxnSpPr>
            <p:cNvPr id="18" name="直接箭头连接符 17"/>
            <p:cNvCxnSpPr>
              <a:stCxn id="23564" idx="2"/>
              <a:endCxn id="6" idx="0"/>
            </p:cNvCxnSpPr>
            <p:nvPr/>
          </p:nvCxnSpPr>
          <p:spPr>
            <a:xfrm flipH="1">
              <a:off x="6983739" y="1114369"/>
              <a:ext cx="36533" cy="2982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1" name="TextBox 31"/>
          <p:cNvSpPr txBox="1">
            <a:spLocks noChangeArrowheads="1"/>
          </p:cNvSpPr>
          <p:nvPr/>
        </p:nvSpPr>
        <p:spPr bwMode="auto">
          <a:xfrm>
            <a:off x="5940425" y="5589588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兰亭特展</a:t>
            </a:r>
          </a:p>
        </p:txBody>
      </p:sp>
      <p:cxnSp>
        <p:nvCxnSpPr>
          <p:cNvPr id="34" name="直接箭头连接符 33"/>
          <p:cNvCxnSpPr>
            <a:endCxn id="9" idx="0"/>
          </p:cNvCxnSpPr>
          <p:nvPr/>
        </p:nvCxnSpPr>
        <p:spPr>
          <a:xfrm>
            <a:off x="6372225" y="5805488"/>
            <a:ext cx="36513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自定义 4">
      <a:dk1>
        <a:sysClr val="windowText" lastClr="000000"/>
      </a:dk1>
      <a:lt1>
        <a:sysClr val="window" lastClr="FFFFFF"/>
      </a:lt1>
      <a:dk2>
        <a:srgbClr val="4062E3"/>
      </a:dk2>
      <a:lt2>
        <a:srgbClr val="12297E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>
    <a:spDef>
      <a:spPr/>
      <a:bodyPr/>
      <a:lstStyle/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4">
    <a:dk1>
      <a:sysClr val="windowText" lastClr="000000"/>
    </a:dk1>
    <a:lt1>
      <a:sysClr val="window" lastClr="FFFFFF"/>
    </a:lt1>
    <a:dk2>
      <a:srgbClr val="4062E3"/>
    </a:dk2>
    <a:lt2>
      <a:srgbClr val="12297E"/>
    </a:lt2>
    <a:accent1>
      <a:srgbClr val="79498D"/>
    </a:accent1>
    <a:accent2>
      <a:srgbClr val="AE236A"/>
    </a:accent2>
    <a:accent3>
      <a:srgbClr val="F88941"/>
    </a:accent3>
    <a:accent4>
      <a:srgbClr val="DEC441"/>
    </a:accent4>
    <a:accent5>
      <a:srgbClr val="9FA500"/>
    </a:accent5>
    <a:accent6>
      <a:srgbClr val="707070"/>
    </a:accent6>
    <a:hlink>
      <a:srgbClr val="0000E1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984</Words>
  <Application>Microsoft Office PowerPoint</Application>
  <PresentationFormat>On-screen Show (4:3)</PresentationFormat>
  <Paragraphs>166</Paragraphs>
  <Slides>37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演示文稿设计模板</vt:lpstr>
      </vt:variant>
      <vt:variant>
        <vt:i4>9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60" baseType="lpstr">
      <vt:lpstr>Cambria</vt:lpstr>
      <vt:lpstr>华文楷体</vt:lpstr>
      <vt:lpstr>Arial</vt:lpstr>
      <vt:lpstr>Constantia</vt:lpstr>
      <vt:lpstr>华文中宋</vt:lpstr>
      <vt:lpstr>Wingdings</vt:lpstr>
      <vt:lpstr>Calibri</vt:lpstr>
      <vt:lpstr>宋体</vt:lpstr>
      <vt:lpstr>MS Mincho</vt:lpstr>
      <vt:lpstr>MS PGothic</vt:lpstr>
      <vt:lpstr>黑体</vt:lpstr>
      <vt:lpstr>方正北魏楷书简体</vt:lpstr>
      <vt:lpstr>楷体_GB2312</vt:lpstr>
      <vt:lpstr>Brooklet</vt:lpstr>
      <vt:lpstr>Brooklet</vt:lpstr>
      <vt:lpstr>Brooklet</vt:lpstr>
      <vt:lpstr>Brooklet</vt:lpstr>
      <vt:lpstr>Brooklet</vt:lpstr>
      <vt:lpstr>Brooklet</vt:lpstr>
      <vt:lpstr>Brooklet</vt:lpstr>
      <vt:lpstr>Brooklet</vt:lpstr>
      <vt:lpstr>Brooklet</vt:lpstr>
      <vt:lpstr>Microsoft Excel 图表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从走进故宫，到走出故宫</dc:title>
  <cp:lastModifiedBy>yangyingshi</cp:lastModifiedBy>
  <cp:revision>95</cp:revision>
  <dcterms:modified xsi:type="dcterms:W3CDTF">2013-10-31T06:17:01Z</dcterms:modified>
</cp:coreProperties>
</file>