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7" r:id="rId4"/>
    <p:sldId id="266" r:id="rId5"/>
    <p:sldId id="258" r:id="rId6"/>
    <p:sldId id="259" r:id="rId7"/>
    <p:sldId id="260" r:id="rId8"/>
    <p:sldId id="262" r:id="rId9"/>
    <p:sldId id="263" r:id="rId10"/>
    <p:sldId id="267" r:id="rId11"/>
    <p:sldId id="264" r:id="rId12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102" y="-4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C144D7-95EA-49E3-8CEF-FEBF42666EE6}" type="datetimeFigureOut">
              <a:rPr lang="zh-CN" altLang="en-US"/>
              <a:pPr>
                <a:defRPr/>
              </a:pPr>
              <a:t>2013-9-11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A06FCC-EC1E-49F2-BDA0-4E7E83ADD85F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C1C2E1-76E3-4DFF-A3DE-7A3939BC99B5}" type="datetimeFigureOut">
              <a:rPr lang="zh-CN" altLang="en-US"/>
              <a:pPr>
                <a:defRPr/>
              </a:pPr>
              <a:t>2013-9-11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1D3EA9-66BC-40FD-B018-9C6397626B16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7DFAB3-37E4-4EAA-A018-C1D0CC3A03B4}" type="datetimeFigureOut">
              <a:rPr lang="zh-CN" altLang="en-US"/>
              <a:pPr>
                <a:defRPr/>
              </a:pPr>
              <a:t>2013-9-11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5BF307-A8F2-4C4E-951C-684321109D6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0D15D9-2D47-4EAF-BCFA-DAB01AC11249}" type="datetimeFigureOut">
              <a:rPr lang="zh-CN" altLang="en-US"/>
              <a:pPr>
                <a:defRPr/>
              </a:pPr>
              <a:t>2013-9-11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4230FD-F777-47A9-9F99-E73C34C3B90C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E080B5-17A7-413A-9D0A-79CA88B7564C}" type="datetimeFigureOut">
              <a:rPr lang="zh-CN" altLang="en-US"/>
              <a:pPr>
                <a:defRPr/>
              </a:pPr>
              <a:t>2013-9-11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2AAE59-F67F-4208-A5F3-D7690AEF8963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6F36F9-17D2-4C3D-BECD-D37EB01713E1}" type="datetimeFigureOut">
              <a:rPr lang="zh-CN" altLang="en-US"/>
              <a:pPr>
                <a:defRPr/>
              </a:pPr>
              <a:t>2013-9-11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701E60-0EAB-4E81-80C8-409C866CA2C3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30A0CB-8821-4B17-BA49-BD0B60D60ED8}" type="datetimeFigureOut">
              <a:rPr lang="zh-CN" altLang="en-US"/>
              <a:pPr>
                <a:defRPr/>
              </a:pPr>
              <a:t>2013-9-11</a:t>
            </a:fld>
            <a:endParaRPr lang="zh-CN" altLang="en-US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D330F2-CDA2-4D41-88F7-5E10BEADB68E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481167-1F17-4FC2-A286-78A0A834F9A0}" type="datetimeFigureOut">
              <a:rPr lang="zh-CN" altLang="en-US"/>
              <a:pPr>
                <a:defRPr/>
              </a:pPr>
              <a:t>2013-9-11</a:t>
            </a:fld>
            <a:endParaRPr lang="zh-CN" altLang="en-US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0F241C-E91F-478C-9774-FD2A5B284F58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7E9BB9-3A14-4671-BD04-E90B9307FF55}" type="datetimeFigureOut">
              <a:rPr lang="zh-CN" altLang="en-US"/>
              <a:pPr>
                <a:defRPr/>
              </a:pPr>
              <a:t>2013-9-11</a:t>
            </a:fld>
            <a:endParaRPr lang="zh-CN" altLang="en-US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10E255-073F-4FD4-A8A3-6A75A556B39D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C6040D-6162-4DD0-885A-EB273B1A990B}" type="datetimeFigureOut">
              <a:rPr lang="zh-CN" altLang="en-US"/>
              <a:pPr>
                <a:defRPr/>
              </a:pPr>
              <a:t>2013-9-11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F439D0-F2CF-4145-ADA6-3D1263EDCC01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CA0658-7A7D-4DF9-96AB-A2E8750BAC24}" type="datetimeFigureOut">
              <a:rPr lang="zh-CN" altLang="en-US"/>
              <a:pPr>
                <a:defRPr/>
              </a:pPr>
              <a:t>2013-9-11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4B7625-0528-40BB-8ACB-0410BFE91579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D3B59394-C83E-4DB8-BC28-0B6F1807010C}" type="datetimeFigureOut">
              <a:rPr lang="zh-CN" altLang="en-US"/>
              <a:pPr>
                <a:defRPr/>
              </a:pPr>
              <a:t>2013-9-11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30C8D6B8-E296-4C0B-A09A-56DAC57039D4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6600" y="692150"/>
            <a:ext cx="2735263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4" name="标题 1"/>
          <p:cNvSpPr>
            <a:spLocks noGrp="1"/>
          </p:cNvSpPr>
          <p:nvPr>
            <p:ph type="ctrTitle"/>
          </p:nvPr>
        </p:nvSpPr>
        <p:spPr>
          <a:xfrm>
            <a:off x="1336675" y="2492375"/>
            <a:ext cx="7772400" cy="1470025"/>
          </a:xfrm>
        </p:spPr>
        <p:txBody>
          <a:bodyPr/>
          <a:lstStyle/>
          <a:p>
            <a:pPr eaLnBrk="1" hangingPunct="1"/>
            <a:r>
              <a:rPr lang="zh-CN" altLang="en-US" smtClean="0"/>
              <a:t>缪斯在人间</a:t>
            </a:r>
          </a:p>
        </p:txBody>
      </p:sp>
      <p:sp>
        <p:nvSpPr>
          <p:cNvPr id="13315" name="副标题 2"/>
          <p:cNvSpPr>
            <a:spLocks noGrp="1"/>
          </p:cNvSpPr>
          <p:nvPr>
            <p:ph type="subTitle" idx="1"/>
          </p:nvPr>
        </p:nvSpPr>
        <p:spPr>
          <a:xfrm>
            <a:off x="2124075" y="4005263"/>
            <a:ext cx="6400800" cy="24479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zh-CN" sz="2800" smtClean="0">
                <a:solidFill>
                  <a:srgbClr val="898989"/>
                </a:solidFill>
              </a:rPr>
              <a:t>——</a:t>
            </a:r>
            <a:r>
              <a:rPr lang="zh-CN" altLang="en-US" sz="2800" smtClean="0">
                <a:solidFill>
                  <a:srgbClr val="898989"/>
                </a:solidFill>
              </a:rPr>
              <a:t>博物馆志愿服务速写</a:t>
            </a:r>
            <a:endParaRPr lang="en-US" altLang="zh-CN" sz="2800" smtClean="0">
              <a:solidFill>
                <a:srgbClr val="898989"/>
              </a:solidFill>
            </a:endParaRPr>
          </a:p>
          <a:p>
            <a:pPr eaLnBrk="1" hangingPunct="1">
              <a:lnSpc>
                <a:spcPct val="80000"/>
              </a:lnSpc>
            </a:pPr>
            <a:endParaRPr lang="zh-CN" altLang="en-US" sz="2800" smtClean="0">
              <a:solidFill>
                <a:srgbClr val="898989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zh-CN" altLang="en-US" sz="2800" smtClean="0">
                <a:solidFill>
                  <a:srgbClr val="898989"/>
                </a:solidFill>
              </a:rPr>
              <a:t>宋向光</a:t>
            </a:r>
          </a:p>
          <a:p>
            <a:pPr eaLnBrk="1" hangingPunct="1">
              <a:lnSpc>
                <a:spcPct val="80000"/>
              </a:lnSpc>
            </a:pPr>
            <a:endParaRPr lang="zh-CN" altLang="en-US" sz="2800" smtClean="0">
              <a:solidFill>
                <a:srgbClr val="898989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zh-CN" altLang="en-US" sz="2000" smtClean="0">
                <a:solidFill>
                  <a:srgbClr val="898989"/>
                </a:solidFill>
              </a:rPr>
              <a:t>北京大学考古与文博学院教授</a:t>
            </a:r>
          </a:p>
          <a:p>
            <a:pPr eaLnBrk="1" hangingPunct="1">
              <a:lnSpc>
                <a:spcPct val="80000"/>
              </a:lnSpc>
            </a:pPr>
            <a:r>
              <a:rPr lang="zh-CN" altLang="en-US" sz="2000" smtClean="0">
                <a:solidFill>
                  <a:srgbClr val="898989"/>
                </a:solidFill>
              </a:rPr>
              <a:t>赛克勒考古与艺术博物馆副馆长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zh-CN" altLang="en-US" smtClean="0"/>
          </a:p>
        </p:txBody>
      </p:sp>
      <p:sp>
        <p:nvSpPr>
          <p:cNvPr id="22530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zh-CN" altLang="en-US" smtClean="0"/>
              <a:t>个人意志 </a:t>
            </a:r>
            <a:r>
              <a:rPr lang="en-US" altLang="zh-CN" smtClean="0"/>
              <a:t>vs</a:t>
            </a:r>
            <a:r>
              <a:rPr lang="zh-CN" altLang="en-US" smtClean="0"/>
              <a:t>职业责任。</a:t>
            </a:r>
            <a:endParaRPr lang="en-US" altLang="zh-CN" smtClean="0"/>
          </a:p>
          <a:p>
            <a:pPr lvl="1" eaLnBrk="1" hangingPunct="1"/>
            <a:r>
              <a:rPr lang="zh-CN" altLang="en-US" smtClean="0"/>
              <a:t>个人、专家、博物馆从业者，身份交织。</a:t>
            </a:r>
            <a:endParaRPr lang="en-US" altLang="zh-CN" smtClean="0"/>
          </a:p>
          <a:p>
            <a:pPr lvl="1" eaLnBrk="1" hangingPunct="1"/>
            <a:r>
              <a:rPr lang="zh-CN" altLang="en-US" smtClean="0"/>
              <a:t>个人意愿与博物馆规则。</a:t>
            </a:r>
          </a:p>
          <a:p>
            <a:pPr eaLnBrk="1" hangingPunct="1"/>
            <a:r>
              <a:rPr lang="zh-CN" altLang="en-US" smtClean="0"/>
              <a:t>志愿者应自律</a:t>
            </a:r>
          </a:p>
          <a:p>
            <a:pPr lvl="1" eaLnBrk="1" hangingPunct="1"/>
            <a:r>
              <a:rPr lang="zh-CN" altLang="en-US" smtClean="0"/>
              <a:t>遵循博物馆职业道德和业务规范。</a:t>
            </a:r>
            <a:endParaRPr lang="en-US" altLang="zh-CN" smtClean="0"/>
          </a:p>
          <a:p>
            <a:pPr lvl="1" eaLnBrk="1" hangingPunct="1"/>
            <a:r>
              <a:rPr lang="zh-CN" altLang="en-US" smtClean="0"/>
              <a:t>遵循志愿者组织纪律。</a:t>
            </a:r>
            <a:endParaRPr lang="en-US" altLang="zh-CN" smtClean="0"/>
          </a:p>
          <a:p>
            <a:pPr lvl="1" eaLnBrk="1" hangingPunct="1"/>
            <a:r>
              <a:rPr lang="zh-CN" altLang="en-US" smtClean="0"/>
              <a:t>加强业务学习，提高专业素质。</a:t>
            </a: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/>
            </a:extLst>
          </a:blip>
          <a:srcRect/>
          <a:stretch>
            <a:fillRect/>
          </a:stretch>
        </p:blipFill>
        <p:spPr bwMode="auto">
          <a:xfrm>
            <a:off x="6781675" y="4578623"/>
            <a:ext cx="2182813" cy="2090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zh-CN" altLang="en-US" smtClean="0"/>
          </a:p>
        </p:txBody>
      </p:sp>
      <p:sp>
        <p:nvSpPr>
          <p:cNvPr id="23554" name="内容占位符 2"/>
          <p:cNvSpPr>
            <a:spLocks noGrp="1"/>
          </p:cNvSpPr>
          <p:nvPr>
            <p:ph idx="1"/>
          </p:nvPr>
        </p:nvSpPr>
        <p:spPr>
          <a:xfrm>
            <a:off x="457200" y="1628775"/>
            <a:ext cx="8229600" cy="4525963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zh-CN" altLang="en-US" sz="6600" smtClean="0">
                <a:solidFill>
                  <a:srgbClr val="C00000"/>
                </a:solidFill>
                <a:latin typeface="华文彩云" pitchFamily="2" charset="-122"/>
                <a:ea typeface="华文彩云" pitchFamily="2" charset="-122"/>
              </a:rPr>
              <a:t>  谢 谢</a:t>
            </a:r>
          </a:p>
        </p:txBody>
      </p:sp>
      <p:pic>
        <p:nvPicPr>
          <p:cNvPr id="2355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63938" y="2565400"/>
            <a:ext cx="4787900" cy="397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zh-CN" altLang="zh-CN" smtClean="0"/>
          </a:p>
        </p:txBody>
      </p:sp>
      <p:sp>
        <p:nvSpPr>
          <p:cNvPr id="1433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30000"/>
              </a:lnSpc>
              <a:buFont typeface="Wingdings" pitchFamily="2" charset="2"/>
              <a:buNone/>
            </a:pPr>
            <a:r>
              <a:rPr lang="en-US" altLang="zh-CN" smtClean="0"/>
              <a:t>             </a:t>
            </a:r>
            <a:r>
              <a:rPr lang="zh-CN" altLang="en-US" smtClean="0"/>
              <a:t>缪斯也是这样。她首先使一些人产生灵感，然后通过这些有了灵感的人把灵感热情地传递出去，由此形成一条长链。</a:t>
            </a:r>
          </a:p>
          <a:p>
            <a:pPr eaLnBrk="1" hangingPunct="1">
              <a:buFont typeface="Wingdings" pitchFamily="2" charset="2"/>
              <a:buNone/>
            </a:pPr>
            <a:r>
              <a:rPr lang="zh-CN" altLang="en-US" smtClean="0"/>
              <a:t>                                            </a:t>
            </a:r>
            <a:r>
              <a:rPr lang="en-US" altLang="zh-CN" smtClean="0"/>
              <a:t>——</a:t>
            </a:r>
            <a:r>
              <a:rPr lang="zh-CN" altLang="en-US" smtClean="0"/>
              <a:t>苏格拉底</a:t>
            </a:r>
            <a:endParaRPr lang="en-US" altLang="zh-CN" smtClean="0"/>
          </a:p>
          <a:p>
            <a:pPr eaLnBrk="1" hangingPunct="1">
              <a:buFont typeface="Wingdings" pitchFamily="2" charset="2"/>
              <a:buNone/>
            </a:pPr>
            <a:endParaRPr lang="en-US" altLang="zh-CN" b="1" smtClean="0"/>
          </a:p>
          <a:p>
            <a:pPr eaLnBrk="1" hangingPunct="1">
              <a:buFont typeface="Wingdings" pitchFamily="2" charset="2"/>
              <a:buNone/>
            </a:pPr>
            <a:r>
              <a:rPr lang="en-US" altLang="zh-CN" b="1" smtClean="0"/>
              <a:t>                                    </a:t>
            </a:r>
            <a:r>
              <a:rPr lang="en-US" altLang="zh-CN" smtClean="0"/>
              <a:t>《</a:t>
            </a:r>
            <a:r>
              <a:rPr lang="zh-CN" altLang="en-US" smtClean="0"/>
              <a:t>柏拉图：“伊安篇”</a:t>
            </a:r>
            <a:r>
              <a:rPr lang="en-US" altLang="zh-CN" smtClean="0"/>
              <a:t>》</a:t>
            </a:r>
            <a:r>
              <a:rPr lang="zh-CN" altLang="en-US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smtClean="0"/>
              <a:t>Volunteer, Volunteering</a:t>
            </a:r>
            <a:endParaRPr lang="zh-CN" altLang="en-US" smtClean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altLang="zh-CN" dirty="0" smtClean="0"/>
              <a:t>Volunteer. </a:t>
            </a:r>
            <a:r>
              <a:rPr lang="zh-CN" altLang="en-US" sz="2800" dirty="0"/>
              <a:t>志愿者</a:t>
            </a:r>
            <a:endParaRPr lang="en-US" altLang="zh-CN" sz="2800" dirty="0"/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zh-CN" altLang="en-US" dirty="0" smtClean="0"/>
              <a:t>拉丁语：“</a:t>
            </a:r>
            <a:r>
              <a:rPr lang="en-US" altLang="zh-CN" dirty="0" smtClean="0"/>
              <a:t>Free will</a:t>
            </a:r>
            <a:r>
              <a:rPr lang="zh-CN" altLang="en-US" dirty="0" smtClean="0"/>
              <a:t>”。</a:t>
            </a:r>
            <a:endParaRPr lang="en-US" altLang="zh-CN" dirty="0" smtClean="0"/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zh-CN" altLang="en-US" dirty="0" smtClean="0"/>
              <a:t>英语：</a:t>
            </a:r>
            <a:r>
              <a:rPr lang="en-US" altLang="zh-CN" dirty="0" smtClean="0"/>
              <a:t>volunteer</a:t>
            </a:r>
            <a:r>
              <a:rPr lang="zh-CN" altLang="en-US" dirty="0" smtClean="0"/>
              <a:t>。军事；社会公益。</a:t>
            </a:r>
            <a:endParaRPr lang="en-US" altLang="zh-CN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altLang="zh-CN" dirty="0" smtClean="0"/>
              <a:t>Volunteering. </a:t>
            </a:r>
            <a:r>
              <a:rPr lang="zh-CN" altLang="en-US" sz="2800" dirty="0"/>
              <a:t>社会公益</a:t>
            </a:r>
            <a:r>
              <a:rPr lang="zh-CN" altLang="en-US" sz="2800" dirty="0" smtClean="0"/>
              <a:t>服务</a:t>
            </a:r>
            <a:endParaRPr lang="en-US" altLang="zh-CN" sz="28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zh-CN" altLang="en-US" dirty="0" smtClean="0"/>
              <a:t>标准</a:t>
            </a:r>
            <a:endParaRPr lang="en-US" altLang="zh-CN" dirty="0" smtClean="0"/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zh-CN" altLang="en-US" dirty="0" smtClean="0"/>
              <a:t>自愿；</a:t>
            </a:r>
            <a:endParaRPr lang="en-US" altLang="zh-CN" dirty="0" smtClean="0"/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zh-CN" altLang="en-US" dirty="0" smtClean="0"/>
              <a:t>无偿</a:t>
            </a:r>
            <a:endParaRPr lang="en-US" altLang="zh-CN" dirty="0" smtClean="0"/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zh-CN" altLang="en-US" dirty="0"/>
              <a:t>有</a:t>
            </a:r>
            <a:r>
              <a:rPr lang="zh-CN" altLang="en-US" dirty="0" smtClean="0"/>
              <a:t>组织</a:t>
            </a:r>
            <a:endParaRPr lang="en-US" altLang="zh-CN" dirty="0" smtClean="0"/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zh-CN" altLang="en-US" dirty="0" smtClean="0"/>
              <a:t>公益，助人为乐</a:t>
            </a:r>
            <a:endParaRPr lang="zh-CN" altLang="en-US" dirty="0"/>
          </a:p>
        </p:txBody>
      </p:sp>
      <p:pic>
        <p:nvPicPr>
          <p:cNvPr id="1536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00700" y="3789363"/>
            <a:ext cx="2859088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smtClean="0"/>
              <a:t>Docent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altLang="zh-CN" dirty="0" smtClean="0"/>
              <a:t>A docent is one who explains exhibits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zh-CN" altLang="en-US" dirty="0"/>
              <a:t>博物馆</a:t>
            </a:r>
            <a:r>
              <a:rPr lang="zh-CN" altLang="en-US" dirty="0" smtClean="0"/>
              <a:t>教师。志愿服务。</a:t>
            </a:r>
            <a:endParaRPr lang="en-US" altLang="zh-CN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altLang="zh-CN" dirty="0" smtClean="0"/>
              <a:t>1895</a:t>
            </a:r>
            <a:r>
              <a:rPr lang="zh-CN" altLang="en-US" dirty="0" smtClean="0"/>
              <a:t>年，美国波士顿美术馆志愿讲解导览。</a:t>
            </a:r>
            <a:r>
              <a:rPr lang="en-US" altLang="zh-CN" dirty="0" smtClean="0"/>
              <a:t>1907</a:t>
            </a:r>
            <a:r>
              <a:rPr lang="zh-CN" altLang="en-US" dirty="0" smtClean="0"/>
              <a:t>年</a:t>
            </a:r>
            <a:r>
              <a:rPr lang="en-US" altLang="zh-CN" dirty="0" smtClean="0"/>
              <a:t>4</a:t>
            </a:r>
            <a:r>
              <a:rPr lang="zh-CN" altLang="en-US" dirty="0" smtClean="0"/>
              <a:t>月、</a:t>
            </a:r>
            <a:r>
              <a:rPr lang="en-US" altLang="zh-CN" dirty="0" smtClean="0"/>
              <a:t>10</a:t>
            </a:r>
            <a:r>
              <a:rPr lang="zh-CN" altLang="en-US" dirty="0" smtClean="0"/>
              <a:t>月，</a:t>
            </a:r>
            <a:r>
              <a:rPr lang="en-US" altLang="zh-CN" dirty="0" smtClean="0"/>
              <a:t>1908</a:t>
            </a:r>
            <a:r>
              <a:rPr lang="zh-CN" altLang="en-US" dirty="0" smtClean="0"/>
              <a:t>年初，博物馆研究员在展厅解读展品。</a:t>
            </a:r>
            <a:endParaRPr lang="en-US" altLang="zh-CN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altLang="zh-CN" dirty="0" smtClean="0"/>
              <a:t>1908</a:t>
            </a:r>
            <a:r>
              <a:rPr lang="zh-CN" altLang="en-US" dirty="0" smtClean="0"/>
              <a:t>年，纽约自然博物馆和大都会博物馆设立“</a:t>
            </a:r>
            <a:r>
              <a:rPr lang="en-US" altLang="zh-CN" dirty="0" smtClean="0"/>
              <a:t>museum instructor</a:t>
            </a:r>
            <a:r>
              <a:rPr lang="zh-CN" altLang="en-US" dirty="0" smtClean="0"/>
              <a:t>”。此后在美国博物馆广泛普及。</a:t>
            </a:r>
            <a:endParaRPr lang="en-US" altLang="zh-CN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altLang="zh-CN" dirty="0" smtClean="0"/>
              <a:t>1903</a:t>
            </a:r>
            <a:r>
              <a:rPr lang="zh-CN" altLang="en-US" dirty="0" smtClean="0"/>
              <a:t>年，德国博物馆推行志愿讲解。</a:t>
            </a:r>
            <a:endParaRPr lang="en-US" altLang="zh-CN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altLang="zh-CN" dirty="0" smtClean="0"/>
              <a:t>1911</a:t>
            </a:r>
            <a:r>
              <a:rPr lang="zh-CN" altLang="en-US" dirty="0" smtClean="0"/>
              <a:t>年，大英博物馆“</a:t>
            </a:r>
            <a:r>
              <a:rPr lang="en-US" altLang="zh-CN" dirty="0" smtClean="0"/>
              <a:t>guide demonstrator</a:t>
            </a:r>
            <a:r>
              <a:rPr lang="zh-CN" altLang="en-US" smtClean="0"/>
              <a:t>”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smtClean="0"/>
              <a:t>博物馆志愿服务</a:t>
            </a:r>
          </a:p>
        </p:txBody>
      </p:sp>
      <p:sp>
        <p:nvSpPr>
          <p:cNvPr id="17410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zh-CN" altLang="en-US" smtClean="0"/>
              <a:t>管理。运营博物馆。公共托管。公共博物馆产生。</a:t>
            </a:r>
            <a:endParaRPr lang="en-US" altLang="zh-CN" smtClean="0"/>
          </a:p>
          <a:p>
            <a:pPr eaLnBrk="1" hangingPunct="1"/>
            <a:r>
              <a:rPr lang="zh-CN" altLang="en-US" smtClean="0"/>
              <a:t>业务。运用专业知识、技能，参与博物馆业务活动。</a:t>
            </a:r>
            <a:r>
              <a:rPr lang="en-US" altLang="zh-CN" smtClean="0"/>
              <a:t>1846</a:t>
            </a:r>
            <a:r>
              <a:rPr lang="zh-CN" altLang="en-US" smtClean="0"/>
              <a:t>年，美国史密森学会，</a:t>
            </a:r>
            <a:r>
              <a:rPr lang="en-US" altLang="zh-CN" smtClean="0"/>
              <a:t>150</a:t>
            </a:r>
            <a:r>
              <a:rPr lang="zh-CN" altLang="en-US" smtClean="0"/>
              <a:t>名志愿气象观测员。</a:t>
            </a:r>
            <a:r>
              <a:rPr lang="en-US" altLang="zh-CN" smtClean="0"/>
              <a:t>19</a:t>
            </a:r>
            <a:r>
              <a:rPr lang="zh-CN" altLang="en-US" smtClean="0"/>
              <a:t>世纪后期。</a:t>
            </a:r>
            <a:endParaRPr lang="en-US" altLang="zh-CN" smtClean="0"/>
          </a:p>
          <a:p>
            <a:pPr eaLnBrk="1" hangingPunct="1"/>
            <a:r>
              <a:rPr lang="zh-CN" altLang="en-US" smtClean="0"/>
              <a:t>公共服务。</a:t>
            </a:r>
            <a:r>
              <a:rPr lang="en-US" altLang="zh-CN" smtClean="0"/>
              <a:t>20</a:t>
            </a:r>
            <a:r>
              <a:rPr lang="zh-CN" altLang="en-US" smtClean="0"/>
              <a:t>世纪</a:t>
            </a:r>
            <a:r>
              <a:rPr lang="en-US" altLang="zh-CN" smtClean="0"/>
              <a:t>70</a:t>
            </a:r>
            <a:r>
              <a:rPr lang="zh-CN" altLang="en-US" smtClean="0"/>
              <a:t>年代。</a:t>
            </a:r>
            <a:endParaRPr lang="en-US" altLang="zh-CN" smtClean="0"/>
          </a:p>
          <a:p>
            <a:pPr eaLnBrk="1" hangingPunct="1"/>
            <a:r>
              <a:rPr lang="zh-CN" altLang="en-US" smtClean="0"/>
              <a:t>关注博物馆志愿服务的研究。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smtClean="0"/>
              <a:t>博物馆志愿服务现状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zh-CN" altLang="en-US" dirty="0" smtClean="0"/>
              <a:t>志愿者构成</a:t>
            </a:r>
            <a:endParaRPr lang="en-US" altLang="zh-CN" dirty="0" smtClean="0"/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zh-CN" altLang="en-US" dirty="0" smtClean="0"/>
              <a:t>年龄：</a:t>
            </a:r>
            <a:r>
              <a:rPr lang="en-US" altLang="zh-CN" dirty="0" smtClean="0"/>
              <a:t>35-55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zh-CN" altLang="en-US" dirty="0" smtClean="0"/>
              <a:t>性别：男</a:t>
            </a:r>
            <a:r>
              <a:rPr lang="en-US" altLang="zh-CN" dirty="0" smtClean="0"/>
              <a:t>:</a:t>
            </a:r>
            <a:r>
              <a:rPr lang="zh-CN" altLang="en-US" dirty="0" smtClean="0"/>
              <a:t>女 </a:t>
            </a:r>
            <a:r>
              <a:rPr lang="en-US" altLang="zh-CN" dirty="0" smtClean="0"/>
              <a:t>= 40:60 </a:t>
            </a:r>
            <a:r>
              <a:rPr lang="zh-CN" altLang="en-US" dirty="0" smtClean="0"/>
              <a:t>（英）</a:t>
            </a:r>
            <a:endParaRPr lang="en-US" altLang="zh-CN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zh-CN" altLang="en-US" dirty="0" smtClean="0"/>
              <a:t>志愿服务动机</a:t>
            </a:r>
            <a:endParaRPr lang="en-US" altLang="zh-CN" dirty="0" smtClean="0"/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zh-CN" altLang="en-US" dirty="0" smtClean="0"/>
              <a:t>价值，理解，职业，社交，自尊，保护；</a:t>
            </a:r>
            <a:endParaRPr lang="en-US" altLang="zh-CN" dirty="0" smtClean="0"/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zh-CN" altLang="en-US" dirty="0" smtClean="0"/>
              <a:t>遗产领域：喜爱物件，求职，社交，支持博物馆。</a:t>
            </a:r>
            <a:endParaRPr lang="en-US" altLang="zh-CN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zh-CN" altLang="en-US" dirty="0" smtClean="0"/>
              <a:t>志愿服务</a:t>
            </a:r>
            <a:endParaRPr lang="en-US" altLang="zh-CN" dirty="0" smtClean="0"/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zh-CN" altLang="en-US" dirty="0" smtClean="0"/>
              <a:t>英国：约</a:t>
            </a:r>
            <a:r>
              <a:rPr lang="en-US" altLang="zh-CN" dirty="0" smtClean="0"/>
              <a:t>50%</a:t>
            </a:r>
            <a:r>
              <a:rPr lang="zh-CN" altLang="en-US" dirty="0" smtClean="0"/>
              <a:t>博物馆工作者为志愿者，</a:t>
            </a:r>
            <a:r>
              <a:rPr lang="en-US" altLang="zh-CN" dirty="0" smtClean="0"/>
              <a:t>90%</a:t>
            </a:r>
            <a:r>
              <a:rPr lang="zh-CN" altLang="en-US" dirty="0" smtClean="0"/>
              <a:t>博物馆有志愿者。</a:t>
            </a:r>
            <a:endParaRPr lang="en-US" altLang="zh-CN" dirty="0" smtClean="0"/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zh-CN" altLang="en-US" dirty="0" smtClean="0"/>
              <a:t>美国：约</a:t>
            </a:r>
            <a:r>
              <a:rPr lang="en-US" altLang="zh-CN" dirty="0" smtClean="0"/>
              <a:t>1/8</a:t>
            </a:r>
            <a:r>
              <a:rPr lang="zh-CN" altLang="en-US" dirty="0" smtClean="0"/>
              <a:t>的博物馆为志愿者管理。</a:t>
            </a:r>
            <a:endParaRPr lang="en-US" altLang="zh-CN" dirty="0" smtClean="0"/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smtClean="0"/>
              <a:t>博物馆志愿服务领域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zh-CN" altLang="en-US" dirty="0" smtClean="0"/>
              <a:t>管理：</a:t>
            </a:r>
            <a:endParaRPr lang="en-US" altLang="zh-CN" dirty="0" smtClean="0"/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zh-CN" altLang="en-US" dirty="0" smtClean="0"/>
              <a:t>理事会，公共信托责任，筹款，宣传推广，网络，文书档案，</a:t>
            </a:r>
            <a:endParaRPr lang="en-US" altLang="zh-CN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zh-CN" altLang="en-US" dirty="0" smtClean="0"/>
              <a:t>业务：</a:t>
            </a:r>
            <a:endParaRPr lang="en-US" altLang="zh-CN" dirty="0" smtClean="0"/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zh-CN" altLang="en-US" dirty="0" smtClean="0"/>
              <a:t>藏品管理，编目，保护，资料，策展，布展，信息管理，</a:t>
            </a:r>
            <a:endParaRPr lang="en-US" altLang="zh-CN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zh-CN" altLang="en-US" dirty="0" smtClean="0"/>
              <a:t>服务：</a:t>
            </a:r>
            <a:endParaRPr lang="en-US" altLang="zh-CN" dirty="0" smtClean="0"/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zh-CN" altLang="en-US" dirty="0" smtClean="0"/>
              <a:t>导赏，解说，咨询，展厅安全，导引，纪念品销售，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smtClean="0"/>
              <a:t>博物馆志愿者的作用</a:t>
            </a:r>
          </a:p>
        </p:txBody>
      </p:sp>
      <p:sp>
        <p:nvSpPr>
          <p:cNvPr id="20482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zh-CN" altLang="en-US" smtClean="0"/>
              <a:t>博物馆</a:t>
            </a:r>
            <a:endParaRPr lang="en-US" altLang="zh-CN" smtClean="0"/>
          </a:p>
          <a:p>
            <a:pPr lvl="1" eaLnBrk="1" hangingPunct="1"/>
            <a:r>
              <a:rPr lang="zh-CN" altLang="en-US" smtClean="0"/>
              <a:t>提供更广泛社会服务</a:t>
            </a:r>
            <a:endParaRPr lang="en-US" altLang="zh-CN" smtClean="0"/>
          </a:p>
          <a:p>
            <a:pPr lvl="1" eaLnBrk="1" hangingPunct="1"/>
            <a:r>
              <a:rPr lang="zh-CN" altLang="en-US" smtClean="0"/>
              <a:t>鼓励观众参与</a:t>
            </a:r>
            <a:endParaRPr lang="en-US" altLang="zh-CN" smtClean="0"/>
          </a:p>
          <a:p>
            <a:pPr lvl="1" eaLnBrk="1" hangingPunct="1"/>
            <a:r>
              <a:rPr lang="zh-CN" altLang="en-US" smtClean="0"/>
              <a:t>增加工作价值</a:t>
            </a:r>
            <a:endParaRPr lang="en-US" altLang="zh-CN" smtClean="0"/>
          </a:p>
          <a:p>
            <a:pPr lvl="1" eaLnBrk="1" hangingPunct="1"/>
            <a:r>
              <a:rPr lang="zh-CN" altLang="en-US" smtClean="0"/>
              <a:t>节省资源</a:t>
            </a:r>
            <a:endParaRPr lang="en-US" altLang="zh-CN" smtClean="0"/>
          </a:p>
          <a:p>
            <a:pPr lvl="1" eaLnBrk="1" hangingPunct="1"/>
            <a:r>
              <a:rPr lang="zh-CN" altLang="en-US" smtClean="0"/>
              <a:t>丰富多样性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/>
            </a:extLst>
          </a:blip>
          <a:srcRect/>
          <a:stretch>
            <a:fillRect/>
          </a:stretch>
        </p:blipFill>
        <p:spPr bwMode="auto">
          <a:xfrm>
            <a:off x="4283968" y="2636912"/>
            <a:ext cx="4839882" cy="4826220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/>
            <a:ext uri="{91240B29-F687-4F45-9708-019B960494DF}"/>
            <a:ext uri="{AF507438-7753-43E0-B8FC-AC1667EBCBE1}"/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BEBA8EAE-BF5A-486C-A8C5-ECC9F3942E4B}"/>
              <a:ext uri="{28A0092B-C50C-407E-A947-70E740481C1C}"/>
            </a:extLst>
          </a:blip>
          <a:srcRect/>
          <a:stretch>
            <a:fillRect/>
          </a:stretch>
        </p:blipFill>
        <p:spPr bwMode="auto">
          <a:xfrm>
            <a:off x="6781675" y="4578623"/>
            <a:ext cx="2182813" cy="2090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</p:pic>
      <p:sp>
        <p:nvSpPr>
          <p:cNvPr id="21506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smtClean="0"/>
              <a:t>博物馆学思考</a:t>
            </a:r>
          </a:p>
        </p:txBody>
      </p:sp>
      <p:sp>
        <p:nvSpPr>
          <p:cNvPr id="21507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zh-CN" altLang="en-US" smtClean="0"/>
              <a:t>博物馆志愿者体现博物馆的社会性，民众的意志，民众的声音。</a:t>
            </a:r>
            <a:endParaRPr lang="en-US" altLang="zh-CN" smtClean="0"/>
          </a:p>
          <a:p>
            <a:pPr lvl="1" eaLnBrk="1" hangingPunct="1"/>
            <a:r>
              <a:rPr lang="zh-CN" altLang="en-US" smtClean="0"/>
              <a:t>权力、知识、民众。</a:t>
            </a:r>
            <a:endParaRPr lang="en-US" altLang="zh-CN" smtClean="0"/>
          </a:p>
          <a:p>
            <a:pPr eaLnBrk="1" hangingPunct="1"/>
            <a:r>
              <a:rPr lang="zh-CN" altLang="en-US" smtClean="0"/>
              <a:t>文化多样性。</a:t>
            </a:r>
            <a:endParaRPr lang="en-US" altLang="zh-CN" smtClean="0"/>
          </a:p>
          <a:p>
            <a:pPr lvl="1" eaLnBrk="1" hangingPunct="1"/>
            <a:r>
              <a:rPr lang="zh-CN" altLang="en-US" smtClean="0"/>
              <a:t>志愿者的身份、意愿、意志、能力、背景、对博物馆发展的构想，反映了社会公众的意愿。</a:t>
            </a:r>
            <a:endParaRPr lang="en-US" altLang="zh-CN" smtClean="0"/>
          </a:p>
          <a:p>
            <a:pPr lvl="1" eaLnBrk="1" hangingPunct="1"/>
            <a:r>
              <a:rPr lang="zh-CN" altLang="en-US" smtClean="0"/>
              <a:t>决策，项目执行，文化解读，族属身份。</a:t>
            </a:r>
            <a:endParaRPr lang="en-US" altLang="zh-CN" smtClean="0"/>
          </a:p>
          <a:p>
            <a:pPr lvl="1" eaLnBrk="1" hangingPunct="1"/>
            <a:r>
              <a:rPr lang="zh-CN" altLang="en-US" smtClean="0"/>
              <a:t>博物馆应注意倾听志愿者的建议。</a:t>
            </a:r>
            <a:endParaRPr lang="en-US" altLang="zh-CN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305</TotalTime>
  <Words>731</Words>
  <Application>Microsoft Office PowerPoint</Application>
  <PresentationFormat>On-screen Show (4:3)</PresentationFormat>
  <Paragraphs>72</Paragraphs>
  <Slides>11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演示文稿设计模板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7" baseType="lpstr">
      <vt:lpstr>Arial</vt:lpstr>
      <vt:lpstr>宋体</vt:lpstr>
      <vt:lpstr>Calibri</vt:lpstr>
      <vt:lpstr>Wingdings</vt:lpstr>
      <vt:lpstr>华文彩云</vt:lpstr>
      <vt:lpstr>Office 主题​​</vt:lpstr>
      <vt:lpstr>缪斯在人间</vt:lpstr>
      <vt:lpstr>幻灯片 2</vt:lpstr>
      <vt:lpstr>Volunteer, Volunteering</vt:lpstr>
      <vt:lpstr>Docent</vt:lpstr>
      <vt:lpstr>博物馆志愿服务</vt:lpstr>
      <vt:lpstr>博物馆志愿服务现状</vt:lpstr>
      <vt:lpstr>博物馆志愿服务领域</vt:lpstr>
      <vt:lpstr>博物馆志愿者的作用</vt:lpstr>
      <vt:lpstr>博物馆学思考</vt:lpstr>
      <vt:lpstr>幻灯片 10</vt:lpstr>
      <vt:lpstr>幻灯片 11</vt:lpstr>
    </vt:vector>
  </TitlesOfParts>
  <Company>北京大学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缪斯在人间</dc:title>
  <dc:creator>宋向光</dc:creator>
  <cp:lastModifiedBy>yangyingshi</cp:lastModifiedBy>
  <cp:revision>37</cp:revision>
  <dcterms:created xsi:type="dcterms:W3CDTF">2013-09-08T06:05:23Z</dcterms:created>
  <dcterms:modified xsi:type="dcterms:W3CDTF">2013-09-11T10:14:49Z</dcterms:modified>
</cp:coreProperties>
</file>